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147482330" r:id="rId2"/>
    <p:sldId id="2147482332" r:id="rId3"/>
    <p:sldId id="2147482331" r:id="rId4"/>
    <p:sldId id="2147482337" r:id="rId5"/>
    <p:sldId id="2147482333" r:id="rId6"/>
    <p:sldId id="2147482336" r:id="rId7"/>
    <p:sldId id="2147482340" r:id="rId8"/>
    <p:sldId id="2147482338" r:id="rId9"/>
    <p:sldId id="2147482335" r:id="rId10"/>
    <p:sldId id="2147482353" r:id="rId11"/>
    <p:sldId id="324" r:id="rId12"/>
    <p:sldId id="339" r:id="rId13"/>
    <p:sldId id="340" r:id="rId14"/>
    <p:sldId id="2147482352" r:id="rId15"/>
    <p:sldId id="325" r:id="rId16"/>
    <p:sldId id="326" r:id="rId17"/>
    <p:sldId id="260" r:id="rId18"/>
    <p:sldId id="2147482315" r:id="rId19"/>
    <p:sldId id="2147482363" r:id="rId20"/>
    <p:sldId id="2147482356" r:id="rId21"/>
    <p:sldId id="2147482359" r:id="rId22"/>
    <p:sldId id="2147482334" r:id="rId23"/>
    <p:sldId id="2147482342" r:id="rId24"/>
    <p:sldId id="2147482360" r:id="rId25"/>
    <p:sldId id="2147482341" r:id="rId26"/>
    <p:sldId id="2147482339" r:id="rId27"/>
    <p:sldId id="2147482355" r:id="rId28"/>
    <p:sldId id="2147482354" r:id="rId29"/>
    <p:sldId id="2147482343" r:id="rId30"/>
    <p:sldId id="2147482357" r:id="rId31"/>
    <p:sldId id="2147482361" r:id="rId32"/>
    <p:sldId id="2147482362" r:id="rId33"/>
    <p:sldId id="2147482345" r:id="rId34"/>
    <p:sldId id="2147482347" r:id="rId35"/>
    <p:sldId id="2147482351" r:id="rId36"/>
    <p:sldId id="2147482348" r:id="rId37"/>
    <p:sldId id="2147482364" r:id="rId38"/>
    <p:sldId id="2147482302" r:id="rId39"/>
    <p:sldId id="2147482308" r:id="rId40"/>
    <p:sldId id="268" r:id="rId41"/>
    <p:sldId id="2147482325" r:id="rId42"/>
    <p:sldId id="2147482328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45"/>
    <a:srgbClr val="B40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19"/>
    <p:restoredTop sz="84238"/>
  </p:normalViewPr>
  <p:slideViewPr>
    <p:cSldViewPr snapToGrid="0">
      <p:cViewPr varScale="1">
        <p:scale>
          <a:sx n="98" d="100"/>
          <a:sy n="98" d="100"/>
        </p:scale>
        <p:origin x="33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36FED-DB35-A14A-B3FF-2A2C895C4459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C57C-DC2E-1D4B-BF72-24DDACA4F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26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safari&amp;sca_esv=bb9df24a8a66a229&amp;rls=en&amp;sxsrf=AE3TifOGBHu7VL3mZkyyByOqCtdsKz0IdA%3A1760419121822&amp;q=Proton+Density+Fat+Fraction&amp;sa=X&amp;ved=2ahUKEwjH16Wj-KKQAxUJhv0HHcjlJRwQxccNegQIJBAB&amp;mstk=AUtExfBGMeD005-I7lCtSVnbgKMro5GPuGvUFCodXc7hBZTgpwdb9eXAQjQ2hJ_z8mAZEROnpO9iwjE7NSgebvDousOI3MJlGKNMarPVCB0VMiom6u-j1hvrr-ERAyUdUjXnhdzaXuNo1xDDbotZTkWTSoX15mk-vhdp0dIfWwKEYtd6IiA&amp;csui=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474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OUTCOME PRIMARIO: E</a:t>
            </a:r>
            <a:r>
              <a:rPr lang="it-IT" b="1" i="0" u="none" strike="noStrike" dirty="0">
                <a:effectLst/>
                <a:latin typeface="Roboto" panose="02000000000000000000" pitchFamily="2" charset="0"/>
              </a:rPr>
              <a:t>vento renale maggiore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, definito come il </a:t>
            </a:r>
            <a:r>
              <a:rPr lang="it-IT" b="1" i="0" u="none" strike="noStrike" dirty="0">
                <a:effectLst/>
                <a:latin typeface="Roboto" panose="02000000000000000000" pitchFamily="2" charset="0"/>
              </a:rPr>
              <a:t>composito di insufficienza renale terminale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 (inizio di dialisi a lungo termine, trapianto di rene o riduzione dell’</a:t>
            </a:r>
            <a:r>
              <a:rPr lang="it-IT" b="0" i="0" u="none" strike="noStrike" dirty="0" err="1">
                <a:effectLst/>
                <a:latin typeface="Roboto" panose="02000000000000000000" pitchFamily="2" charset="0"/>
              </a:rPr>
              <a:t>eGFR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 a &lt;15 ml/min/1,73 m</a:t>
            </a:r>
            <a:r>
              <a:rPr lang="it-IT" b="0" i="0" u="none" strike="noStrike" baseline="30000" dirty="0">
                <a:effectLst/>
                <a:latin typeface="Roboto" panose="02000000000000000000" pitchFamily="2" charset="0"/>
              </a:rPr>
              <a:t>2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 per almeno 28 giorni), </a:t>
            </a:r>
            <a:r>
              <a:rPr lang="it-IT" b="1" i="0" u="none" strike="noStrike" dirty="0">
                <a:effectLst/>
                <a:latin typeface="Roboto" panose="02000000000000000000" pitchFamily="2" charset="0"/>
              </a:rPr>
              <a:t>riduzione sostenuta (per ≥28 giorni) dell’</a:t>
            </a:r>
            <a:r>
              <a:rPr lang="it-IT" b="1" i="0" u="none" strike="noStrike" dirty="0" err="1">
                <a:effectLst/>
                <a:latin typeface="Roboto" panose="02000000000000000000" pitchFamily="2" charset="0"/>
              </a:rPr>
              <a:t>eGFR</a:t>
            </a:r>
            <a:r>
              <a:rPr lang="it-IT" b="1" i="0" u="none" strike="noStrike" dirty="0">
                <a:effectLst/>
                <a:latin typeface="Roboto" panose="02000000000000000000" pitchFamily="2" charset="0"/>
              </a:rPr>
              <a:t> di almeno il 50% rispetto al basale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 e </a:t>
            </a:r>
            <a:r>
              <a:rPr lang="it-IT" b="1" i="0" u="none" strike="noStrike" dirty="0">
                <a:effectLst/>
                <a:latin typeface="Roboto" panose="02000000000000000000" pitchFamily="2" charset="0"/>
              </a:rPr>
              <a:t>morte per cause renali o cardiovascolari</a:t>
            </a:r>
            <a:r>
              <a:rPr lang="it-IT" b="0" i="0" u="none" strike="noStrike" dirty="0">
                <a:effectLst/>
                <a:latin typeface="Roboto" panose="02000000000000000000" pitchFamily="2" charset="0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2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- 5.5 Kg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96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12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GIP and GLP-1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plasma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depicted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image of the pancreas)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depicted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image of the brain).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847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substudy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 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(LFC), volume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adipose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(VAT),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adipose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(ASAT)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degludec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subpopulation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SURPASS-3 study.</a:t>
            </a:r>
          </a:p>
          <a:p>
            <a:endParaRPr lang="it-IT" dirty="0"/>
          </a:p>
          <a:p>
            <a:r>
              <a:rPr lang="it-IT" dirty="0"/>
              <a:t>Immagine: paziente allocato a </a:t>
            </a:r>
            <a:r>
              <a:rPr lang="it-IT" dirty="0" err="1"/>
              <a:t>tirzepatide</a:t>
            </a:r>
            <a:r>
              <a:rPr lang="it-IT" dirty="0"/>
              <a:t> 5 mg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MRI–PDFF (</a:t>
            </a:r>
            <a:r>
              <a:rPr lang="it-I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Proton Density Fat Fraction</a:t>
            </a:r>
            <a:r>
              <a:rPr lang="it-I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slice. VAT and ASAT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body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AMRA Profiler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(AMRA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AB).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690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muscles are one of the key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body.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muscles,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disturbed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immune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case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background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mass,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sarcopenia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  <a:p>
            <a:r>
              <a:rPr lang="it-IT" dirty="0" err="1"/>
              <a:t>skeletal</a:t>
            </a:r>
            <a:r>
              <a:rPr lang="it-IT" dirty="0"/>
              <a:t> muscle </a:t>
            </a:r>
            <a:r>
              <a:rPr lang="it-IT" dirty="0" err="1"/>
              <a:t>is</a:t>
            </a:r>
            <a:r>
              <a:rPr lang="it-IT" dirty="0"/>
              <a:t> a key energy consumer</a:t>
            </a:r>
          </a:p>
          <a:p>
            <a:r>
              <a:rPr lang="it-IT" dirty="0"/>
              <a:t>and</a:t>
            </a:r>
          </a:p>
          <a:p>
            <a:r>
              <a:rPr lang="it-IT" dirty="0"/>
              <a:t>an </a:t>
            </a:r>
            <a:r>
              <a:rPr lang="it-IT" dirty="0" err="1"/>
              <a:t>organ</a:t>
            </a:r>
            <a:r>
              <a:rPr lang="it-IT" dirty="0"/>
              <a:t> with </a:t>
            </a:r>
            <a:r>
              <a:rPr lang="it-IT" dirty="0" err="1"/>
              <a:t>immunomodulatory</a:t>
            </a:r>
            <a:endParaRPr lang="it-IT" dirty="0"/>
          </a:p>
          <a:p>
            <a:r>
              <a:rPr lang="it-IT" dirty="0" err="1"/>
              <a:t>properties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Aging, </a:t>
            </a:r>
            <a:r>
              <a:rPr lang="it-IT" dirty="0" err="1"/>
              <a:t>obesity</a:t>
            </a:r>
            <a:r>
              <a:rPr lang="it-IT" dirty="0"/>
              <a:t> and </a:t>
            </a:r>
            <a:r>
              <a:rPr lang="it-IT" dirty="0" err="1"/>
              <a:t>exercise</a:t>
            </a:r>
            <a:r>
              <a:rPr lang="it-IT" dirty="0"/>
              <a:t> </a:t>
            </a:r>
            <a:r>
              <a:rPr lang="it-IT" dirty="0" err="1"/>
              <a:t>differentially</a:t>
            </a:r>
            <a:endParaRPr lang="it-IT" dirty="0"/>
          </a:p>
          <a:p>
            <a:r>
              <a:rPr lang="it-IT" dirty="0" err="1"/>
              <a:t>affect</a:t>
            </a:r>
            <a:r>
              <a:rPr lang="it-IT" dirty="0"/>
              <a:t> </a:t>
            </a:r>
            <a:r>
              <a:rPr lang="it-IT" dirty="0" err="1"/>
              <a:t>biogenesis</a:t>
            </a:r>
            <a:r>
              <a:rPr lang="it-IT" dirty="0"/>
              <a:t> and release of </a:t>
            </a:r>
            <a:r>
              <a:rPr lang="it-IT" dirty="0" err="1"/>
              <a:t>secreted</a:t>
            </a:r>
            <a:r>
              <a:rPr lang="it-IT" dirty="0"/>
              <a:t> </a:t>
            </a:r>
            <a:r>
              <a:rPr lang="it-IT" dirty="0" err="1"/>
              <a:t>exosome</a:t>
            </a:r>
            <a:r>
              <a:rPr lang="it-IT" dirty="0"/>
              <a:t>-like </a:t>
            </a:r>
            <a:r>
              <a:rPr lang="it-IT" dirty="0" err="1"/>
              <a:t>vesicles</a:t>
            </a:r>
            <a:r>
              <a:rPr lang="it-IT" dirty="0"/>
              <a:t> and</a:t>
            </a:r>
          </a:p>
          <a:p>
            <a:r>
              <a:rPr lang="it-IT" dirty="0" err="1"/>
              <a:t>microRNAs</a:t>
            </a:r>
            <a:r>
              <a:rPr lang="it-IT" dirty="0"/>
              <a:t>, playing a key </a:t>
            </a:r>
            <a:r>
              <a:rPr lang="it-IT" dirty="0" err="1"/>
              <a:t>role</a:t>
            </a:r>
            <a:r>
              <a:rPr lang="it-IT" dirty="0"/>
              <a:t> in the </a:t>
            </a:r>
            <a:r>
              <a:rPr lang="it-IT" dirty="0" err="1"/>
              <a:t>progression</a:t>
            </a:r>
            <a:r>
              <a:rPr lang="it-IT" dirty="0"/>
              <a:t> of muscle mass </a:t>
            </a:r>
            <a:r>
              <a:rPr lang="it-IT" dirty="0" err="1"/>
              <a:t>los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obesity</a:t>
            </a:r>
            <a:r>
              <a:rPr lang="it-IT" dirty="0"/>
              <a:t> </a:t>
            </a:r>
            <a:r>
              <a:rPr lang="it-IT" dirty="0" err="1"/>
              <a:t>impairs</a:t>
            </a:r>
            <a:r>
              <a:rPr lang="it-IT" dirty="0"/>
              <a:t> </a:t>
            </a:r>
            <a:r>
              <a:rPr lang="it-IT" dirty="0" err="1"/>
              <a:t>skeletal</a:t>
            </a:r>
            <a:r>
              <a:rPr lang="it-IT" dirty="0"/>
              <a:t> muscle</a:t>
            </a:r>
          </a:p>
          <a:p>
            <a:r>
              <a:rPr lang="it-IT" dirty="0" err="1"/>
              <a:t>microcirculation</a:t>
            </a:r>
            <a:r>
              <a:rPr lang="it-IT" dirty="0"/>
              <a:t>, </a:t>
            </a:r>
            <a:r>
              <a:rPr lang="it-IT" dirty="0" err="1"/>
              <a:t>glucose</a:t>
            </a:r>
            <a:r>
              <a:rPr lang="it-IT" dirty="0"/>
              <a:t> </a:t>
            </a:r>
            <a:r>
              <a:rPr lang="it-IT" dirty="0" err="1"/>
              <a:t>metabolism</a:t>
            </a:r>
            <a:r>
              <a:rPr lang="it-IT" dirty="0"/>
              <a:t>, </a:t>
            </a:r>
            <a:r>
              <a:rPr lang="it-IT" dirty="0" err="1"/>
              <a:t>lipid</a:t>
            </a:r>
            <a:r>
              <a:rPr lang="it-IT" dirty="0"/>
              <a:t> </a:t>
            </a:r>
            <a:r>
              <a:rPr lang="it-IT" dirty="0" err="1"/>
              <a:t>oxidation</a:t>
            </a:r>
            <a:r>
              <a:rPr lang="it-IT" dirty="0"/>
              <a:t>, and </a:t>
            </a:r>
            <a:r>
              <a:rPr lang="it-IT" dirty="0" err="1"/>
              <a:t>mitochondrial</a:t>
            </a:r>
            <a:endParaRPr lang="it-IT" dirty="0"/>
          </a:p>
          <a:p>
            <a:r>
              <a:rPr lang="it-IT" dirty="0"/>
              <a:t>activity,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exacerbate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resistance</a:t>
            </a:r>
            <a:r>
              <a:rPr lang="it-IT" dirty="0"/>
              <a:t> and </a:t>
            </a:r>
            <a:r>
              <a:rPr lang="it-IT" dirty="0" err="1"/>
              <a:t>metabolic</a:t>
            </a:r>
            <a:endParaRPr lang="it-IT" dirty="0"/>
          </a:p>
          <a:p>
            <a:r>
              <a:rPr lang="it-IT" dirty="0" err="1"/>
              <a:t>dysfunction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Sarcopenic</a:t>
            </a:r>
            <a:r>
              <a:rPr lang="it-IT" dirty="0"/>
              <a:t> </a:t>
            </a:r>
            <a:r>
              <a:rPr lang="it-IT" dirty="0" err="1"/>
              <a:t>obesity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combines </a:t>
            </a:r>
            <a:r>
              <a:rPr lang="it-IT" dirty="0" err="1"/>
              <a:t>sarcopenia</a:t>
            </a:r>
            <a:r>
              <a:rPr lang="it-IT" dirty="0"/>
              <a:t> and </a:t>
            </a:r>
            <a:r>
              <a:rPr lang="it-IT" dirty="0" err="1"/>
              <a:t>obesity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a</a:t>
            </a:r>
          </a:p>
          <a:p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a high risk of </a:t>
            </a:r>
            <a:r>
              <a:rPr lang="it-IT" dirty="0" err="1"/>
              <a:t>falls</a:t>
            </a:r>
            <a:r>
              <a:rPr lang="it-IT" dirty="0"/>
              <a:t>,</a:t>
            </a:r>
          </a:p>
          <a:p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of life, and </a:t>
            </a:r>
            <a:r>
              <a:rPr lang="it-IT" dirty="0" err="1"/>
              <a:t>increased</a:t>
            </a:r>
            <a:r>
              <a:rPr lang="it-IT" dirty="0"/>
              <a:t> risk of CV </a:t>
            </a:r>
            <a:r>
              <a:rPr lang="it-IT" dirty="0" err="1"/>
              <a:t>disease</a:t>
            </a:r>
            <a:r>
              <a:rPr lang="it-IT" dirty="0"/>
              <a:t> and </a:t>
            </a:r>
            <a:r>
              <a:rPr lang="it-IT" dirty="0" err="1"/>
              <a:t>mortality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20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people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treatment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volume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degree of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support the clinical benefits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clinical trials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GIP and GLP-1 receptor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some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paucity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mass and 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myosteatosis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induce large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 techniques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dual-energy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x-ray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absorptiometry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subgroup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SURMOUNT-1 and STEP-1 studies,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with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(SURMOUNT-1) and semaglutide (STEP-1).25,26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muscle mass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myosteatosis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study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MRI-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 volume and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study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general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MRI-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 volume and muscle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 with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 of muscle volume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score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muscle volume)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0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43520-8A90-FF62-210B-3EA1E81A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1A3E5A-AF1C-9602-0F31-DE201D738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6EB690-C882-1EED-83D4-021CB6E32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SURPASS-3 MRI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substudy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volume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accordance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general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muscle volume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muscle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help health-care providers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options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F04942-4D91-57D6-8269-17D074E0E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121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Primary</a:t>
            </a:r>
            <a:r>
              <a:rPr lang="it-IT" dirty="0"/>
              <a:t> endpoints: </a:t>
            </a:r>
            <a:r>
              <a:rPr lang="it-IT" dirty="0" err="1"/>
              <a:t>change</a:t>
            </a:r>
            <a:r>
              <a:rPr lang="it-IT" dirty="0"/>
              <a:t> in </a:t>
            </a:r>
            <a:r>
              <a:rPr lang="it-IT" dirty="0" err="1"/>
              <a:t>fat</a:t>
            </a:r>
            <a:r>
              <a:rPr lang="it-IT" dirty="0"/>
              <a:t> mass, </a:t>
            </a:r>
            <a:r>
              <a:rPr lang="it-IT" dirty="0" err="1"/>
              <a:t>fat</a:t>
            </a:r>
            <a:r>
              <a:rPr lang="it-IT" dirty="0"/>
              <a:t>-free mass, and </a:t>
            </a:r>
            <a:r>
              <a:rPr lang="it-IT" dirty="0" err="1"/>
              <a:t>total</a:t>
            </a:r>
            <a:r>
              <a:rPr lang="it-IT" dirty="0"/>
              <a:t> body weight </a:t>
            </a:r>
            <a:r>
              <a:rPr lang="it-IT" dirty="0" err="1"/>
              <a:t>at</a:t>
            </a:r>
            <a:r>
              <a:rPr lang="it-IT" dirty="0"/>
              <a:t> week 26, </a:t>
            </a:r>
            <a:r>
              <a:rPr lang="it-IT" dirty="0" err="1"/>
              <a:t>measured</a:t>
            </a:r>
            <a:r>
              <a:rPr lang="it-IT" dirty="0"/>
              <a:t> by DEXA </a:t>
            </a:r>
            <a:r>
              <a:rPr lang="it-IT" dirty="0" err="1"/>
              <a:t>scan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</a:t>
            </a:r>
            <a:r>
              <a:rPr lang="it-IT" dirty="0" err="1"/>
              <a:t>researchers</a:t>
            </a:r>
            <a:r>
              <a:rPr lang="it-IT" dirty="0"/>
              <a:t> </a:t>
            </a:r>
            <a:r>
              <a:rPr lang="it-IT" dirty="0" err="1"/>
              <a:t>hypothesized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dual </a:t>
            </a:r>
            <a:r>
              <a:rPr lang="it-IT" dirty="0" err="1"/>
              <a:t>agonists</a:t>
            </a:r>
            <a:r>
              <a:rPr lang="it-IT" dirty="0"/>
              <a:t> (GIP and GLP-1) </a:t>
            </a:r>
            <a:r>
              <a:rPr lang="it-IT" dirty="0" err="1"/>
              <a:t>offer</a:t>
            </a:r>
            <a:r>
              <a:rPr lang="it-IT" dirty="0"/>
              <a:t> </a:t>
            </a:r>
            <a:r>
              <a:rPr lang="it-IT" dirty="0" err="1"/>
              <a:t>advantages</a:t>
            </a:r>
            <a:r>
              <a:rPr lang="it-IT" dirty="0"/>
              <a:t> over single GLP-1 </a:t>
            </a:r>
            <a:r>
              <a:rPr lang="it-IT" dirty="0" err="1"/>
              <a:t>agonists</a:t>
            </a:r>
            <a:r>
              <a:rPr lang="it-IT" dirty="0"/>
              <a:t>. The study </a:t>
            </a:r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examined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new </a:t>
            </a:r>
            <a:r>
              <a:rPr lang="it-IT" dirty="0" err="1"/>
              <a:t>drugs</a:t>
            </a:r>
            <a:r>
              <a:rPr lang="it-IT" dirty="0"/>
              <a:t>: the </a:t>
            </a:r>
            <a:r>
              <a:rPr lang="it-IT" dirty="0" err="1"/>
              <a:t>myostatin</a:t>
            </a:r>
            <a:r>
              <a:rPr lang="it-IT" dirty="0"/>
              <a:t> </a:t>
            </a:r>
            <a:r>
              <a:rPr lang="it-IT" dirty="0" err="1"/>
              <a:t>inhibitor</a:t>
            </a:r>
            <a:r>
              <a:rPr lang="it-IT" dirty="0"/>
              <a:t> </a:t>
            </a:r>
            <a:r>
              <a:rPr lang="it-IT" dirty="0" err="1"/>
              <a:t>trevogumab</a:t>
            </a:r>
            <a:r>
              <a:rPr lang="it-IT" dirty="0"/>
              <a:t> and the </a:t>
            </a:r>
            <a:r>
              <a:rPr lang="it-IT" dirty="0" err="1"/>
              <a:t>activin</a:t>
            </a:r>
            <a:r>
              <a:rPr lang="it-IT" dirty="0"/>
              <a:t> A </a:t>
            </a:r>
            <a:r>
              <a:rPr lang="it-IT" dirty="0" err="1"/>
              <a:t>inhibitor</a:t>
            </a:r>
            <a:r>
              <a:rPr lang="it-IT" dirty="0"/>
              <a:t> </a:t>
            </a:r>
            <a:r>
              <a:rPr lang="it-IT" dirty="0" err="1"/>
              <a:t>garestosmab</a:t>
            </a:r>
            <a:r>
              <a:rPr lang="it-IT" dirty="0"/>
              <a:t>. </a:t>
            </a:r>
            <a:r>
              <a:rPr lang="it-IT" dirty="0" err="1"/>
              <a:t>Mosenzon</a:t>
            </a:r>
            <a:r>
              <a:rPr lang="it-IT" dirty="0"/>
              <a:t>: "By </a:t>
            </a:r>
            <a:r>
              <a:rPr lang="it-IT" dirty="0" err="1"/>
              <a:t>influencing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peripheral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 pathways and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> of appetite and </a:t>
            </a:r>
            <a:r>
              <a:rPr lang="it-IT" dirty="0" err="1"/>
              <a:t>glucose</a:t>
            </a:r>
            <a:r>
              <a:rPr lang="it-IT" dirty="0"/>
              <a:t> </a:t>
            </a:r>
            <a:r>
              <a:rPr lang="it-IT" dirty="0" err="1"/>
              <a:t>metabolism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are weight and </a:t>
            </a:r>
            <a:r>
              <a:rPr lang="it-IT" dirty="0" err="1"/>
              <a:t>glucose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> </a:t>
            </a:r>
            <a:r>
              <a:rPr lang="it-IT" dirty="0" err="1"/>
              <a:t>improved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B-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be </a:t>
            </a:r>
            <a:r>
              <a:rPr lang="it-IT" dirty="0" err="1"/>
              <a:t>preserved</a:t>
            </a:r>
            <a:r>
              <a:rPr lang="it-IT" dirty="0"/>
              <a:t> and </a:t>
            </a:r>
            <a:r>
              <a:rPr lang="it-IT" dirty="0" err="1"/>
              <a:t>cardiorenal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."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28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– apparato cardiovascolare</a:t>
            </a:r>
          </a:p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– fegato e rene</a:t>
            </a:r>
          </a:p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– apparato muscolo scheletrico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76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RAGE pathway</a:t>
            </a: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Liraglutide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improved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bone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trabecular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microarchitecture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ZDF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rats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displayed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by the micro-CT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scans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ZDF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rats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exhibited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fewer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thinner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more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broken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trabecular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bones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well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lower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BMD in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femur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compared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with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rats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nor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mal control group (Fig. 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3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A-J).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trabecular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architecture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was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remarkably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improved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liraglutide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insulin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treated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ZDF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rats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compared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with the control ZDF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rats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641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-like peptide-1 Receptor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(GLP-1Ras)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semaglutide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weight management in people living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GLP-1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GLP-1Ras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that's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narrative review.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Nevertheless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bariatric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surgery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turnover and bone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(ii)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deterioration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microarchitecture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bariatric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surgery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malabsorptive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Lira-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positive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positive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microarchitecture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data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preclinical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with semaglutide. The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GLP-1Ra on bone health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limited.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studies on the use of GLP-1Ra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mostly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administered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dose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endpoints,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short follow-up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investigate the bone impact of GLP-1Ra,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dual- and triple-receptor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GLP-1,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glucose-dependent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polypeptide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(GIP),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840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orbitofrontal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cortex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(2)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parietal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cortex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(3) putamen; (4)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(5) insula; (6)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tractus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solitarii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(7) area postrema;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589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zoom optical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Ex4_C18DA800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XY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Scale bar, 100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321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 err="1">
                <a:effectLst/>
                <a:latin typeface="AdvPSA183"/>
              </a:rPr>
              <a:t>qually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relevant</a:t>
            </a:r>
            <a:r>
              <a:rPr lang="it-IT" sz="1800" dirty="0">
                <a:effectLst/>
                <a:latin typeface="AdvPSA183"/>
              </a:rPr>
              <a:t> to the </a:t>
            </a:r>
            <a:r>
              <a:rPr lang="it-IT" sz="1800" dirty="0" err="1">
                <a:effectLst/>
                <a:latin typeface="AdvPSA183"/>
              </a:rPr>
              <a:t>dis</a:t>
            </a:r>
            <a:r>
              <a:rPr lang="it-IT" sz="1800" dirty="0">
                <a:effectLst/>
                <a:latin typeface="AdvPSA183"/>
              </a:rPr>
              <a:t>- </a:t>
            </a:r>
            <a:r>
              <a:rPr lang="it-IT" sz="1800" dirty="0" err="1">
                <a:effectLst/>
                <a:latin typeface="AdvPSA183"/>
              </a:rPr>
              <a:t>cussion</a:t>
            </a:r>
            <a:r>
              <a:rPr lang="it-IT" sz="1800" dirty="0">
                <a:effectLst/>
                <a:latin typeface="AdvPSA183"/>
              </a:rPr>
              <a:t> of </a:t>
            </a:r>
            <a:r>
              <a:rPr lang="it-IT" sz="1800" dirty="0" err="1">
                <a:effectLst/>
                <a:latin typeface="AdvPSA183"/>
              </a:rPr>
              <a:t>prevention</a:t>
            </a:r>
            <a:r>
              <a:rPr lang="it-IT" sz="1800" dirty="0">
                <a:effectLst/>
                <a:latin typeface="AdvPSA183"/>
              </a:rPr>
              <a:t> are </a:t>
            </a:r>
            <a:r>
              <a:rPr lang="it-IT" sz="1800" dirty="0" err="1">
                <a:effectLst/>
                <a:latin typeface="AdvPSA183"/>
              </a:rPr>
              <a:t>environmental</a:t>
            </a:r>
            <a:r>
              <a:rPr lang="it-IT" sz="1800" dirty="0">
                <a:effectLst/>
                <a:latin typeface="AdvPSA183"/>
              </a:rPr>
              <a:t> and </a:t>
            </a:r>
            <a:r>
              <a:rPr lang="it-IT" sz="1800" dirty="0" err="1">
                <a:effectLst/>
                <a:latin typeface="AdvPSA183"/>
              </a:rPr>
              <a:t>economic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of health. </a:t>
            </a:r>
            <a:r>
              <a:rPr lang="it-IT" sz="1800" dirty="0" err="1">
                <a:effectLst/>
                <a:latin typeface="AdvPSA183"/>
              </a:rPr>
              <a:t>Environmental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include </a:t>
            </a:r>
            <a:r>
              <a:rPr lang="it-IT" sz="1800" dirty="0" err="1">
                <a:effectLst/>
                <a:latin typeface="AdvPSA183"/>
              </a:rPr>
              <a:t>exposure</a:t>
            </a:r>
            <a:r>
              <a:rPr lang="it-IT" sz="1800" dirty="0">
                <a:effectLst/>
                <a:latin typeface="AdvPSA183"/>
              </a:rPr>
              <a:t> to crime, </a:t>
            </a:r>
            <a:r>
              <a:rPr lang="it-IT" sz="1800" dirty="0" err="1">
                <a:effectLst/>
                <a:latin typeface="AdvPSA183"/>
              </a:rPr>
              <a:t>hazardous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pollutants</a:t>
            </a:r>
            <a:r>
              <a:rPr lang="it-IT" sz="1800" dirty="0">
                <a:effectLst/>
                <a:latin typeface="AdvPSA183"/>
              </a:rPr>
              <a:t>, </a:t>
            </a:r>
            <a:r>
              <a:rPr lang="it-IT" sz="1800" dirty="0" err="1">
                <a:effectLst/>
                <a:latin typeface="AdvPSA183"/>
              </a:rPr>
              <a:t>climate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change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microenvironments</a:t>
            </a:r>
            <a:r>
              <a:rPr lang="it-IT" sz="1800" dirty="0">
                <a:effectLst/>
                <a:latin typeface="AdvPSA183"/>
              </a:rPr>
              <a:t> (</a:t>
            </a:r>
            <a:r>
              <a:rPr lang="it-IT" sz="1800" dirty="0" err="1">
                <a:effectLst/>
                <a:latin typeface="AdvPSA183"/>
              </a:rPr>
              <a:t>such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as</a:t>
            </a:r>
            <a:r>
              <a:rPr lang="it-IT" sz="1800" dirty="0">
                <a:effectLst/>
                <a:latin typeface="AdvPSA183"/>
              </a:rPr>
              <a:t> urban </a:t>
            </a:r>
            <a:r>
              <a:rPr lang="it-IT" sz="1800" dirty="0" err="1">
                <a:effectLst/>
                <a:latin typeface="AdvPSA183"/>
              </a:rPr>
              <a:t>heat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islands</a:t>
            </a:r>
            <a:r>
              <a:rPr lang="it-IT" sz="1800" dirty="0">
                <a:effectLst/>
                <a:latin typeface="AdvPSA183"/>
              </a:rPr>
              <a:t>), and </a:t>
            </a:r>
            <a:r>
              <a:rPr lang="it-IT" sz="1800" dirty="0" err="1">
                <a:effectLst/>
                <a:latin typeface="AdvPSA183"/>
              </a:rPr>
              <a:t>other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neighborhood-level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factors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that</a:t>
            </a:r>
            <a:r>
              <a:rPr lang="it-IT" sz="1800" dirty="0">
                <a:effectLst/>
                <a:latin typeface="AdvPSA183"/>
              </a:rPr>
              <a:t> drive in- </a:t>
            </a:r>
            <a:endParaRPr lang="it-IT" dirty="0"/>
          </a:p>
          <a:p>
            <a:r>
              <a:rPr lang="it-IT" sz="1800" dirty="0" err="1">
                <a:effectLst/>
                <a:latin typeface="AdvPSA183"/>
              </a:rPr>
              <a:t>flammatory</a:t>
            </a:r>
            <a:r>
              <a:rPr lang="it-IT" sz="1800" dirty="0">
                <a:effectLst/>
                <a:latin typeface="AdvPSA183"/>
              </a:rPr>
              <a:t> and </a:t>
            </a:r>
            <a:r>
              <a:rPr lang="it-IT" sz="1800" dirty="0" err="1">
                <a:effectLst/>
                <a:latin typeface="AdvPSA183"/>
              </a:rPr>
              <a:t>oxidative</a:t>
            </a:r>
            <a:r>
              <a:rPr lang="it-IT" sz="1800" dirty="0">
                <a:effectLst/>
                <a:latin typeface="AdvPSA183"/>
              </a:rPr>
              <a:t> stress pathways </a:t>
            </a:r>
            <a:r>
              <a:rPr lang="it-IT" sz="1800" dirty="0" err="1">
                <a:effectLst/>
                <a:latin typeface="AdvPSA183"/>
              </a:rPr>
              <a:t>leading</a:t>
            </a:r>
            <a:r>
              <a:rPr lang="it-IT" sz="1800" dirty="0">
                <a:effectLst/>
                <a:latin typeface="AdvPSA183"/>
              </a:rPr>
              <a:t> to </a:t>
            </a:r>
            <a:r>
              <a:rPr lang="it-IT" sz="1800" dirty="0" err="1">
                <a:effectLst/>
                <a:latin typeface="AdvPSA183"/>
              </a:rPr>
              <a:t>poor</a:t>
            </a:r>
            <a:r>
              <a:rPr lang="it-IT" sz="1800" dirty="0">
                <a:effectLst/>
                <a:latin typeface="AdvPSA183"/>
              </a:rPr>
              <a:t> CKM health. 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75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56CC1-DF2E-DDBF-567F-E644C8D4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CEA16E0-DF7B-097B-991A-409BE8572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4220076-3B7A-96D7-0603-09A8391CD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 err="1">
                <a:effectLst/>
                <a:latin typeface="AdvPSA183"/>
              </a:rPr>
              <a:t>qually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relevant</a:t>
            </a:r>
            <a:r>
              <a:rPr lang="it-IT" sz="1800" dirty="0">
                <a:effectLst/>
                <a:latin typeface="AdvPSA183"/>
              </a:rPr>
              <a:t> to the </a:t>
            </a:r>
            <a:r>
              <a:rPr lang="it-IT" sz="1800" dirty="0" err="1">
                <a:effectLst/>
                <a:latin typeface="AdvPSA183"/>
              </a:rPr>
              <a:t>dis</a:t>
            </a:r>
            <a:r>
              <a:rPr lang="it-IT" sz="1800" dirty="0">
                <a:effectLst/>
                <a:latin typeface="AdvPSA183"/>
              </a:rPr>
              <a:t>- </a:t>
            </a:r>
            <a:r>
              <a:rPr lang="it-IT" sz="1800" dirty="0" err="1">
                <a:effectLst/>
                <a:latin typeface="AdvPSA183"/>
              </a:rPr>
              <a:t>cussion</a:t>
            </a:r>
            <a:r>
              <a:rPr lang="it-IT" sz="1800" dirty="0">
                <a:effectLst/>
                <a:latin typeface="AdvPSA183"/>
              </a:rPr>
              <a:t> of </a:t>
            </a:r>
            <a:r>
              <a:rPr lang="it-IT" sz="1800" dirty="0" err="1">
                <a:effectLst/>
                <a:latin typeface="AdvPSA183"/>
              </a:rPr>
              <a:t>prevention</a:t>
            </a:r>
            <a:r>
              <a:rPr lang="it-IT" sz="1800" dirty="0">
                <a:effectLst/>
                <a:latin typeface="AdvPSA183"/>
              </a:rPr>
              <a:t> are </a:t>
            </a:r>
            <a:r>
              <a:rPr lang="it-IT" sz="1800" dirty="0" err="1">
                <a:effectLst/>
                <a:latin typeface="AdvPSA183"/>
              </a:rPr>
              <a:t>environmental</a:t>
            </a:r>
            <a:r>
              <a:rPr lang="it-IT" sz="1800" dirty="0">
                <a:effectLst/>
                <a:latin typeface="AdvPSA183"/>
              </a:rPr>
              <a:t> and </a:t>
            </a:r>
            <a:r>
              <a:rPr lang="it-IT" sz="1800" dirty="0" err="1">
                <a:effectLst/>
                <a:latin typeface="AdvPSA183"/>
              </a:rPr>
              <a:t>economic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of health. </a:t>
            </a:r>
            <a:r>
              <a:rPr lang="it-IT" sz="1800" dirty="0" err="1">
                <a:effectLst/>
                <a:latin typeface="AdvPSA183"/>
              </a:rPr>
              <a:t>Environmental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include </a:t>
            </a:r>
            <a:r>
              <a:rPr lang="it-IT" sz="1800" dirty="0" err="1">
                <a:effectLst/>
                <a:latin typeface="AdvPSA183"/>
              </a:rPr>
              <a:t>exposure</a:t>
            </a:r>
            <a:r>
              <a:rPr lang="it-IT" sz="1800" dirty="0">
                <a:effectLst/>
                <a:latin typeface="AdvPSA183"/>
              </a:rPr>
              <a:t> to crime, </a:t>
            </a:r>
            <a:r>
              <a:rPr lang="it-IT" sz="1800" dirty="0" err="1">
                <a:effectLst/>
                <a:latin typeface="AdvPSA183"/>
              </a:rPr>
              <a:t>hazardous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pollutants</a:t>
            </a:r>
            <a:r>
              <a:rPr lang="it-IT" sz="1800" dirty="0">
                <a:effectLst/>
                <a:latin typeface="AdvPSA183"/>
              </a:rPr>
              <a:t>, </a:t>
            </a:r>
            <a:r>
              <a:rPr lang="it-IT" sz="1800" dirty="0" err="1">
                <a:effectLst/>
                <a:latin typeface="AdvPSA183"/>
              </a:rPr>
              <a:t>climate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change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microenvironments</a:t>
            </a:r>
            <a:r>
              <a:rPr lang="it-IT" sz="1800" dirty="0">
                <a:effectLst/>
                <a:latin typeface="AdvPSA183"/>
              </a:rPr>
              <a:t> (</a:t>
            </a:r>
            <a:r>
              <a:rPr lang="it-IT" sz="1800" dirty="0" err="1">
                <a:effectLst/>
                <a:latin typeface="AdvPSA183"/>
              </a:rPr>
              <a:t>such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as</a:t>
            </a:r>
            <a:r>
              <a:rPr lang="it-IT" sz="1800" dirty="0">
                <a:effectLst/>
                <a:latin typeface="AdvPSA183"/>
              </a:rPr>
              <a:t> urban </a:t>
            </a:r>
            <a:r>
              <a:rPr lang="it-IT" sz="1800" dirty="0" err="1">
                <a:effectLst/>
                <a:latin typeface="AdvPSA183"/>
              </a:rPr>
              <a:t>heat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islands</a:t>
            </a:r>
            <a:r>
              <a:rPr lang="it-IT" sz="1800" dirty="0">
                <a:effectLst/>
                <a:latin typeface="AdvPSA183"/>
              </a:rPr>
              <a:t>), and </a:t>
            </a:r>
            <a:r>
              <a:rPr lang="it-IT" sz="1800" dirty="0" err="1">
                <a:effectLst/>
                <a:latin typeface="AdvPSA183"/>
              </a:rPr>
              <a:t>other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neighborhood-level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factors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that</a:t>
            </a:r>
            <a:r>
              <a:rPr lang="it-IT" sz="1800" dirty="0">
                <a:effectLst/>
                <a:latin typeface="AdvPSA183"/>
              </a:rPr>
              <a:t> drive in- </a:t>
            </a:r>
            <a:endParaRPr lang="it-IT" dirty="0"/>
          </a:p>
          <a:p>
            <a:r>
              <a:rPr lang="it-IT" sz="1800" dirty="0" err="1">
                <a:effectLst/>
                <a:latin typeface="AdvPSA183"/>
              </a:rPr>
              <a:t>flammatory</a:t>
            </a:r>
            <a:r>
              <a:rPr lang="it-IT" sz="1800" dirty="0">
                <a:effectLst/>
                <a:latin typeface="AdvPSA183"/>
              </a:rPr>
              <a:t> and </a:t>
            </a:r>
            <a:r>
              <a:rPr lang="it-IT" sz="1800" dirty="0" err="1">
                <a:effectLst/>
                <a:latin typeface="AdvPSA183"/>
              </a:rPr>
              <a:t>oxidative</a:t>
            </a:r>
            <a:r>
              <a:rPr lang="it-IT" sz="1800" dirty="0">
                <a:effectLst/>
                <a:latin typeface="AdvPSA183"/>
              </a:rPr>
              <a:t> stress pathways </a:t>
            </a:r>
            <a:r>
              <a:rPr lang="it-IT" sz="1800" dirty="0" err="1">
                <a:effectLst/>
                <a:latin typeface="AdvPSA183"/>
              </a:rPr>
              <a:t>leading</a:t>
            </a:r>
            <a:r>
              <a:rPr lang="it-IT" sz="1800" dirty="0">
                <a:effectLst/>
                <a:latin typeface="AdvPSA183"/>
              </a:rPr>
              <a:t> to </a:t>
            </a:r>
            <a:r>
              <a:rPr lang="it-IT" sz="1800" dirty="0" err="1">
                <a:effectLst/>
                <a:latin typeface="AdvPSA183"/>
              </a:rPr>
              <a:t>poor</a:t>
            </a:r>
            <a:r>
              <a:rPr lang="it-IT" sz="1800" dirty="0">
                <a:effectLst/>
                <a:latin typeface="AdvPSA183"/>
              </a:rPr>
              <a:t> CKM health. 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E98E85-DBE7-3FAA-7A98-0EE976AA3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00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myocardial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steatosis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in high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risk T2DM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treated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by GLP1 receptor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: LICAS study</a:t>
            </a:r>
          </a:p>
          <a:p>
            <a:pPr algn="l"/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A SIN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volume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(VOI) positioning (a and b)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triglycerides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(c) and water (d).</a:t>
            </a:r>
          </a:p>
          <a:p>
            <a:pPr algn="l"/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70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diastolic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 index, end-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systolic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volume index,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6-month follow-up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46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NIELSEN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endParaRPr lang="it-IT" dirty="0"/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HbA1c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OGTT,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MGU or MFR in HF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T2D.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LIVE and FIGHT12 studies,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events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involve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MGU or MFR.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Hence</a:t>
            </a:r>
            <a:r>
              <a:rPr lang="it-IT" dirty="0">
                <a:solidFill>
                  <a:srgbClr val="FF0000"/>
                </a:solidFill>
              </a:rPr>
              <a:t>, the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findings</a:t>
            </a:r>
            <a:r>
              <a:rPr lang="it-IT" dirty="0">
                <a:solidFill>
                  <a:srgbClr val="FF0000"/>
                </a:solidFill>
              </a:rPr>
              <a:t> do </a:t>
            </a:r>
            <a:r>
              <a:rPr lang="it-IT" dirty="0" err="1">
                <a:solidFill>
                  <a:srgbClr val="FF0000"/>
                </a:solidFill>
              </a:rPr>
              <a:t>not</a:t>
            </a:r>
            <a:r>
              <a:rPr lang="it-IT" dirty="0">
                <a:solidFill>
                  <a:srgbClr val="FF0000"/>
                </a:solidFill>
              </a:rPr>
              <a:t> support </a:t>
            </a:r>
            <a:r>
              <a:rPr lang="it-IT" dirty="0" err="1">
                <a:solidFill>
                  <a:srgbClr val="FF0000"/>
                </a:solidFill>
              </a:rPr>
              <a:t>any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glucometabolic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effect</a:t>
            </a:r>
            <a:r>
              <a:rPr lang="it-IT" dirty="0">
                <a:solidFill>
                  <a:srgbClr val="FF0000"/>
                </a:solidFill>
              </a:rPr>
              <a:t> on the </a:t>
            </a:r>
            <a:r>
              <a:rPr lang="it-IT" dirty="0" err="1">
                <a:solidFill>
                  <a:srgbClr val="FF0000"/>
                </a:solidFill>
              </a:rPr>
              <a:t>failing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myocardium</a:t>
            </a:r>
            <a:r>
              <a:rPr lang="it-IT" dirty="0">
                <a:solidFill>
                  <a:srgbClr val="FF0000"/>
                </a:solidFill>
              </a:rPr>
              <a:t> by </a:t>
            </a:r>
            <a:r>
              <a:rPr lang="it-IT" dirty="0" err="1">
                <a:solidFill>
                  <a:srgbClr val="FF0000"/>
                </a:solidFill>
              </a:rPr>
              <a:t>liraglutide</a:t>
            </a:r>
            <a:r>
              <a:rPr lang="it-IT" dirty="0">
                <a:solidFill>
                  <a:srgbClr val="FF0000"/>
                </a:solidFill>
              </a:rPr>
              <a:t> treatment, </a:t>
            </a:r>
            <a:r>
              <a:rPr lang="it-IT" dirty="0" err="1">
                <a:solidFill>
                  <a:srgbClr val="FF0000"/>
                </a:solidFill>
              </a:rPr>
              <a:t>but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demonstrates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glucose-lowering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properties</a:t>
            </a:r>
            <a:r>
              <a:rPr lang="it-IT" dirty="0">
                <a:solidFill>
                  <a:srgbClr val="FF0000"/>
                </a:solidFill>
              </a:rPr>
              <a:t> in </a:t>
            </a:r>
            <a:r>
              <a:rPr lang="it-IT" dirty="0" err="1">
                <a:solidFill>
                  <a:srgbClr val="FF0000"/>
                </a:solidFill>
              </a:rPr>
              <a:t>chronic</a:t>
            </a:r>
            <a:r>
              <a:rPr lang="it-IT" dirty="0">
                <a:solidFill>
                  <a:srgbClr val="FF0000"/>
                </a:solidFill>
              </a:rPr>
              <a:t> HF </a:t>
            </a:r>
            <a:r>
              <a:rPr lang="it-IT" dirty="0" err="1">
                <a:solidFill>
                  <a:srgbClr val="FF0000"/>
                </a:solidFill>
              </a:rPr>
              <a:t>patients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even</a:t>
            </a:r>
            <a:r>
              <a:rPr lang="it-IT" dirty="0">
                <a:solidFill>
                  <a:srgbClr val="FF0000"/>
                </a:solidFill>
              </a:rPr>
              <a:t> in the </a:t>
            </a:r>
            <a:r>
              <a:rPr lang="it-IT" dirty="0" err="1">
                <a:solidFill>
                  <a:srgbClr val="FF0000"/>
                </a:solidFill>
              </a:rPr>
              <a:t>absence</a:t>
            </a:r>
            <a:r>
              <a:rPr lang="it-IT" dirty="0">
                <a:solidFill>
                  <a:srgbClr val="FF0000"/>
                </a:solidFill>
              </a:rPr>
              <a:t> of T2D.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GOODMAN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study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T2D,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exenatide:glucagon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infusion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18F-FDG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influx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MGU. Exenatide: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LV global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diastolic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circumferential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strain rate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LV global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diastolic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strain rate.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Exenatide:glucagon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LV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longitudinal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LV global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longitudinal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strain.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exenatide: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infusion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tolerated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dirty="0" err="1">
                <a:effectLst/>
              </a:rPr>
              <a:t>Myocardial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glucose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uptake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is</a:t>
            </a:r>
            <a:r>
              <a:rPr lang="it-IT" dirty="0">
                <a:effectLst/>
              </a:rPr>
              <a:t> the </a:t>
            </a:r>
            <a:r>
              <a:rPr lang="it-IT" dirty="0" err="1">
                <a:effectLst/>
              </a:rPr>
              <a:t>process</a:t>
            </a:r>
            <a:r>
              <a:rPr lang="it-IT" dirty="0">
                <a:effectLst/>
              </a:rPr>
              <a:t> by </a:t>
            </a:r>
            <a:r>
              <a:rPr lang="it-IT" dirty="0" err="1">
                <a:effectLst/>
              </a:rPr>
              <a:t>which</a:t>
            </a:r>
            <a:r>
              <a:rPr lang="it-IT" dirty="0">
                <a:effectLst/>
              </a:rPr>
              <a:t> the </a:t>
            </a:r>
            <a:r>
              <a:rPr lang="it-IT" dirty="0" err="1">
                <a:effectLst/>
              </a:rPr>
              <a:t>heart</a:t>
            </a:r>
            <a:r>
              <a:rPr lang="it-IT" dirty="0">
                <a:effectLst/>
              </a:rPr>
              <a:t> muscle takes in </a:t>
            </a:r>
            <a:r>
              <a:rPr lang="it-IT" dirty="0" err="1">
                <a:effectLst/>
              </a:rPr>
              <a:t>glucose</a:t>
            </a:r>
            <a:r>
              <a:rPr lang="it-IT" dirty="0">
                <a:effectLst/>
              </a:rPr>
              <a:t> to use </a:t>
            </a:r>
            <a:r>
              <a:rPr lang="it-IT" dirty="0" err="1">
                <a:effectLst/>
              </a:rPr>
              <a:t>as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fuel</a:t>
            </a:r>
            <a:r>
              <a:rPr lang="it-IT" dirty="0">
                <a:effectLst/>
              </a:rPr>
              <a:t> for energy, </a:t>
            </a:r>
            <a:r>
              <a:rPr lang="it-IT" dirty="0" err="1">
                <a:effectLst/>
              </a:rPr>
              <a:t>which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regulated</a:t>
            </a:r>
            <a:r>
              <a:rPr lang="it-IT" dirty="0">
                <a:effectLst/>
              </a:rPr>
              <a:t> by </a:t>
            </a:r>
            <a:r>
              <a:rPr lang="it-IT" dirty="0" err="1">
                <a:effectLst/>
              </a:rPr>
              <a:t>glucose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transporters</a:t>
            </a:r>
            <a:r>
              <a:rPr lang="it-IT" dirty="0">
                <a:effectLst/>
              </a:rPr>
              <a:t> (GLUT1 and GLUT4). </a:t>
            </a:r>
            <a:r>
              <a:rPr lang="it-IT" dirty="0" err="1">
                <a:effectLst/>
              </a:rPr>
              <a:t>This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uptake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stimulated</a:t>
            </a:r>
            <a:r>
              <a:rPr lang="it-IT" dirty="0">
                <a:effectLst/>
              </a:rPr>
              <a:t> by </a:t>
            </a:r>
            <a:r>
              <a:rPr lang="it-IT" dirty="0" err="1">
                <a:effectLst/>
              </a:rPr>
              <a:t>factors</a:t>
            </a:r>
            <a:r>
              <a:rPr lang="it-IT" dirty="0">
                <a:effectLst/>
              </a:rPr>
              <a:t> like </a:t>
            </a:r>
            <a:r>
              <a:rPr lang="it-IT" dirty="0" err="1">
                <a:effectLst/>
              </a:rPr>
              <a:t>insulin</a:t>
            </a:r>
            <a:r>
              <a:rPr lang="it-IT" dirty="0">
                <a:effectLst/>
              </a:rPr>
              <a:t>, </a:t>
            </a:r>
            <a:r>
              <a:rPr lang="it-IT" dirty="0" err="1">
                <a:effectLst/>
              </a:rPr>
              <a:t>exercise</a:t>
            </a:r>
            <a:r>
              <a:rPr lang="it-IT" dirty="0">
                <a:effectLst/>
              </a:rPr>
              <a:t>, and ischemia, and </a:t>
            </a:r>
            <a:r>
              <a:rPr lang="it-IT" dirty="0" err="1">
                <a:effectLst/>
              </a:rPr>
              <a:t>it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allows</a:t>
            </a:r>
            <a:r>
              <a:rPr lang="it-IT" dirty="0">
                <a:effectLst/>
              </a:rPr>
              <a:t> the </a:t>
            </a:r>
            <a:r>
              <a:rPr lang="it-IT" dirty="0" err="1">
                <a:effectLst/>
              </a:rPr>
              <a:t>heart</a:t>
            </a:r>
            <a:r>
              <a:rPr lang="it-IT" dirty="0">
                <a:effectLst/>
              </a:rPr>
              <a:t> to switch to </a:t>
            </a:r>
            <a:r>
              <a:rPr lang="it-IT" dirty="0" err="1">
                <a:effectLst/>
              </a:rPr>
              <a:t>glucose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as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its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primary</a:t>
            </a:r>
            <a:r>
              <a:rPr lang="it-IT" dirty="0">
                <a:effectLst/>
              </a:rPr>
              <a:t> energy source </a:t>
            </a:r>
            <a:r>
              <a:rPr lang="it-IT" dirty="0" err="1">
                <a:effectLst/>
              </a:rPr>
              <a:t>during</a:t>
            </a:r>
            <a:r>
              <a:rPr lang="it-IT" dirty="0">
                <a:effectLst/>
              </a:rPr>
              <a:t> times of high demand or stress, </a:t>
            </a:r>
            <a:r>
              <a:rPr lang="it-IT" dirty="0" err="1">
                <a:effectLst/>
              </a:rPr>
              <a:t>as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explained</a:t>
            </a:r>
            <a:r>
              <a:rPr lang="it-IT" dirty="0">
                <a:effectLst/>
              </a:rPr>
              <a:t> in </a:t>
            </a:r>
            <a:r>
              <a:rPr lang="it-IT" dirty="0" err="1">
                <a:effectLst/>
              </a:rPr>
              <a:t>this</a:t>
            </a:r>
            <a:r>
              <a:rPr lang="it-IT" dirty="0">
                <a:effectLst/>
              </a:rPr>
              <a:t> JACC </a:t>
            </a:r>
            <a:r>
              <a:rPr lang="it-IT" dirty="0" err="1">
                <a:effectLst/>
              </a:rPr>
              <a:t>article</a:t>
            </a:r>
            <a:r>
              <a:rPr lang="it-IT" dirty="0">
                <a:effectLst/>
              </a:rPr>
              <a:t>. Inside the </a:t>
            </a:r>
            <a:r>
              <a:rPr lang="it-IT" dirty="0" err="1">
                <a:effectLst/>
              </a:rPr>
              <a:t>cell</a:t>
            </a:r>
            <a:r>
              <a:rPr lang="it-IT" dirty="0">
                <a:effectLst/>
              </a:rPr>
              <a:t>, </a:t>
            </a:r>
            <a:r>
              <a:rPr lang="it-IT" dirty="0" err="1">
                <a:effectLst/>
              </a:rPr>
              <a:t>glucose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metabolized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through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glycolysis</a:t>
            </a:r>
            <a:r>
              <a:rPr lang="it-IT" dirty="0">
                <a:effectLst/>
              </a:rPr>
              <a:t> to produce energy (ATP). </a:t>
            </a:r>
          </a:p>
          <a:p>
            <a:endParaRPr lang="it-IT" dirty="0"/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LV global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diastolic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circumferential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strain rate (GCSR-d)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dirty="0"/>
              <a:t>a </a:t>
            </a:r>
            <a:r>
              <a:rPr lang="it-IT" dirty="0" err="1"/>
              <a:t>measure</a:t>
            </a:r>
            <a:r>
              <a:rPr lang="it-IT" dirty="0"/>
              <a:t> of the </a:t>
            </a:r>
            <a:r>
              <a:rPr lang="it-IT" dirty="0" err="1"/>
              <a:t>heart's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to relax and </a:t>
            </a:r>
            <a:r>
              <a:rPr lang="it-IT" dirty="0" err="1"/>
              <a:t>fill</a:t>
            </a:r>
            <a:r>
              <a:rPr lang="it-IT" dirty="0"/>
              <a:t> with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diastole</a:t>
            </a:r>
            <a:br>
              <a:rPr lang="it-IT" dirty="0"/>
            </a:b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75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SUMMITT - </a:t>
            </a:r>
            <a:r>
              <a:rPr lang="it-IT" dirty="0" err="1"/>
              <a:t>Tirzepatide</a:t>
            </a:r>
            <a:r>
              <a:rPr lang="it-IT" dirty="0"/>
              <a:t> for Heart </a:t>
            </a:r>
            <a:r>
              <a:rPr lang="it-IT" dirty="0" err="1"/>
              <a:t>Failure</a:t>
            </a:r>
            <a:r>
              <a:rPr lang="it-IT" dirty="0"/>
              <a:t> with </a:t>
            </a:r>
            <a:r>
              <a:rPr lang="it-IT" dirty="0" err="1"/>
              <a:t>Preserved</a:t>
            </a:r>
            <a:r>
              <a:rPr lang="it-IT" dirty="0"/>
              <a:t> </a:t>
            </a:r>
            <a:r>
              <a:rPr lang="it-IT" dirty="0" err="1"/>
              <a:t>Ejection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and </a:t>
            </a:r>
            <a:r>
              <a:rPr lang="it-IT" dirty="0" err="1"/>
              <a:t>Obesity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SELECT Trial -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multicenter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double-blind,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randomized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placebo-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event-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trial,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45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age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preexisting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 body-mass index (the weight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kilograms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27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history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1:1 ratio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once-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semaglutide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dose of 2.4 mg or placebo.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point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composite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nonfatal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myocardial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infarction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nonfatal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stroke in a time-to-first-event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99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>
            <a:extLst>
              <a:ext uri="{FF2B5EF4-FFF2-40B4-BE49-F238E27FC236}">
                <a16:creationId xmlns:a16="http://schemas.microsoft.com/office/drawing/2014/main" id="{02974374-FCF6-8B8A-C166-371057D88E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BD5AB25-BB58-FC31-8CBA-F2C1ACA5B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it-IT" sz="1800" dirty="0" err="1">
                <a:latin typeface="AdvOTb4f1aec7"/>
              </a:rPr>
              <a:t>Modulators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health and </a:t>
            </a:r>
            <a:r>
              <a:rPr lang="it-IT" sz="1800" dirty="0" err="1">
                <a:latin typeface="AdvOTb4f1aec7"/>
              </a:rPr>
              <a:t>dysfunction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targeted</a:t>
            </a:r>
            <a:r>
              <a:rPr lang="it-IT" sz="1800" dirty="0">
                <a:latin typeface="AdvOTb4f1aec7"/>
              </a:rPr>
              <a:t> by </a:t>
            </a:r>
            <a:r>
              <a:rPr lang="it-IT" sz="1800" dirty="0" err="1">
                <a:latin typeface="AdvOTb4f1aec7"/>
              </a:rPr>
              <a:t>glucagon</a:t>
            </a:r>
            <a:r>
              <a:rPr lang="it-IT" sz="1800" dirty="0">
                <a:latin typeface="AdvOTb4f1aec7"/>
              </a:rPr>
              <a:t>-like peptide-1 (GLP-1) receptor </a:t>
            </a:r>
            <a:r>
              <a:rPr lang="it-IT" sz="1800" dirty="0" err="1">
                <a:latin typeface="AdvOTb4f1aec7"/>
              </a:rPr>
              <a:t>agonists</a:t>
            </a:r>
            <a:r>
              <a:rPr lang="it-IT" sz="1800" dirty="0">
                <a:latin typeface="AdvOTb4f1aec7"/>
              </a:rPr>
              <a:t> (GLP-1RAs). GLP-1RAs can </a:t>
            </a:r>
            <a:r>
              <a:rPr lang="it-IT" sz="1800" dirty="0" err="1">
                <a:latin typeface="AdvOTb4f1aec7"/>
              </a:rPr>
              <a:t>pre</a:t>
            </a:r>
            <a:r>
              <a:rPr lang="it-IT" sz="1800" dirty="0">
                <a:latin typeface="AdvOTb4f1aec7"/>
              </a:rPr>
              <a:t>- </a:t>
            </a:r>
            <a:r>
              <a:rPr lang="it-IT" sz="1800" dirty="0" err="1">
                <a:latin typeface="AdvOTb4f1aec7"/>
              </a:rPr>
              <a:t>vent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dysfunction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through</a:t>
            </a:r>
            <a:r>
              <a:rPr lang="it-IT" sz="1800" dirty="0">
                <a:latin typeface="AdvOTb4f1aec7"/>
              </a:rPr>
              <a:t> the promotion of </a:t>
            </a:r>
            <a:r>
              <a:rPr lang="it-IT" sz="1800" dirty="0" err="1">
                <a:latin typeface="AdvOTb4f1aec7"/>
              </a:rPr>
              <a:t>angiogenesis</a:t>
            </a:r>
            <a:r>
              <a:rPr lang="it-IT" sz="1800" dirty="0">
                <a:latin typeface="AdvOTb4f1aec7"/>
              </a:rPr>
              <a:t> and the </a:t>
            </a:r>
            <a:r>
              <a:rPr lang="it-IT" sz="1800" dirty="0" err="1">
                <a:latin typeface="AdvOTb4f1aec7"/>
              </a:rPr>
              <a:t>reduction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oxidative</a:t>
            </a:r>
            <a:r>
              <a:rPr lang="it-IT" sz="1800" dirty="0">
                <a:latin typeface="AdvOTb4f1aec7"/>
              </a:rPr>
              <a:t> stress. The </a:t>
            </a:r>
            <a:r>
              <a:rPr lang="it-IT" sz="1800" dirty="0" err="1">
                <a:latin typeface="AdvOTb4f1aec7"/>
              </a:rPr>
              <a:t>proangiogenic</a:t>
            </a:r>
            <a:r>
              <a:rPr lang="it-IT" sz="1800" dirty="0">
                <a:latin typeface="AdvOTb4f1aec7"/>
              </a:rPr>
              <a:t> actions of GLP-1RAs can be </a:t>
            </a:r>
            <a:r>
              <a:rPr lang="it-IT" sz="1800" dirty="0" err="1">
                <a:latin typeface="AdvOTb4f1aec7"/>
              </a:rPr>
              <a:t>driven</a:t>
            </a:r>
            <a:r>
              <a:rPr lang="it-IT" sz="1800" dirty="0">
                <a:latin typeface="AdvOTb4f1aec7"/>
              </a:rPr>
              <a:t> by the </a:t>
            </a:r>
            <a:r>
              <a:rPr lang="it-IT" sz="1800" dirty="0" err="1">
                <a:latin typeface="AdvOTb4f1aec7"/>
              </a:rPr>
              <a:t>increased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content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function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vascular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regenerative</a:t>
            </a:r>
            <a:r>
              <a:rPr lang="it-IT" sz="1800" dirty="0">
                <a:latin typeface="AdvOTb4f1aec7"/>
              </a:rPr>
              <a:t> (VR) progenitor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comprising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myeloid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hematopoietic</a:t>
            </a:r>
            <a:r>
              <a:rPr lang="it-IT" sz="1800" dirty="0">
                <a:latin typeface="AdvOTb4f1aec7"/>
              </a:rPr>
              <a:t> progenitor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 (HPC) and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precursor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 (EPC) </a:t>
            </a:r>
            <a:r>
              <a:rPr lang="it-IT" sz="1800" dirty="0" err="1">
                <a:latin typeface="AdvOTb4f1aec7"/>
              </a:rPr>
              <a:t>that</a:t>
            </a:r>
            <a:r>
              <a:rPr lang="it-IT" sz="1800" dirty="0">
                <a:latin typeface="AdvOTb4f1aec7"/>
              </a:rPr>
              <a:t> coordinate vessel </a:t>
            </a:r>
            <a:r>
              <a:rPr lang="it-IT" sz="1800" dirty="0" err="1">
                <a:latin typeface="AdvOTb4f1aec7"/>
              </a:rPr>
              <a:t>repair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through</a:t>
            </a:r>
            <a:r>
              <a:rPr lang="it-IT" sz="1800" dirty="0">
                <a:latin typeface="AdvOTb4f1aec7"/>
              </a:rPr>
              <a:t> paracrine </a:t>
            </a:r>
            <a:r>
              <a:rPr lang="it-IT" sz="1800" dirty="0" err="1">
                <a:latin typeface="AdvOTb4f1aec7"/>
              </a:rPr>
              <a:t>signaling</a:t>
            </a:r>
            <a:r>
              <a:rPr lang="it-IT" sz="1800" dirty="0">
                <a:latin typeface="AdvOTb4f1aec7"/>
              </a:rPr>
              <a:t>. The </a:t>
            </a:r>
            <a:r>
              <a:rPr lang="it-IT" sz="1800" dirty="0" err="1">
                <a:latin typeface="AdvOTb4f1aec7"/>
              </a:rPr>
              <a:t>antioxidative</a:t>
            </a:r>
            <a:r>
              <a:rPr lang="it-IT" sz="1800" dirty="0">
                <a:latin typeface="AdvOTb4f1aec7"/>
              </a:rPr>
              <a:t> actions of GLP-1RAs are </a:t>
            </a:r>
            <a:r>
              <a:rPr lang="it-IT" sz="1800" dirty="0" err="1">
                <a:latin typeface="AdvOTb4f1aec7"/>
              </a:rPr>
              <a:t>driven</a:t>
            </a:r>
            <a:r>
              <a:rPr lang="it-IT" sz="1800" dirty="0">
                <a:latin typeface="AdvOTb4f1aec7"/>
              </a:rPr>
              <a:t> by the </a:t>
            </a:r>
            <a:r>
              <a:rPr lang="it-IT" sz="1800" dirty="0" err="1">
                <a:latin typeface="AdvOTb4f1aec7"/>
              </a:rPr>
              <a:t>suppression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hyperglycemia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dyslipidemia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which</a:t>
            </a:r>
            <a:r>
              <a:rPr lang="it-IT" sz="1800" dirty="0">
                <a:latin typeface="AdvOTb4f1aec7"/>
              </a:rPr>
              <a:t> are </a:t>
            </a:r>
            <a:r>
              <a:rPr lang="it-IT" sz="1800" dirty="0" err="1">
                <a:latin typeface="AdvOTb4f1aec7"/>
              </a:rPr>
              <a:t>closely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associated</a:t>
            </a:r>
            <a:r>
              <a:rPr lang="it-IT" sz="1800" dirty="0">
                <a:latin typeface="AdvOTb4f1aec7"/>
              </a:rPr>
              <a:t> with </a:t>
            </a:r>
            <a:r>
              <a:rPr lang="it-IT" sz="1800" dirty="0" err="1">
                <a:latin typeface="AdvOTb4f1aec7"/>
              </a:rPr>
              <a:t>reactive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oxygen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species</a:t>
            </a:r>
            <a:r>
              <a:rPr lang="it-IT" sz="1800" dirty="0">
                <a:latin typeface="AdvOTb4f1aec7"/>
              </a:rPr>
              <a:t> (ROS) production. </a:t>
            </a:r>
            <a:r>
              <a:rPr lang="it-IT" sz="1800" dirty="0" err="1">
                <a:latin typeface="AdvOTb4f1aec7"/>
              </a:rPr>
              <a:t>Together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improved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angiogenesis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reduced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oxidative</a:t>
            </a:r>
            <a:r>
              <a:rPr lang="it-IT" sz="1800" dirty="0">
                <a:latin typeface="AdvOTb4f1aec7"/>
              </a:rPr>
              <a:t> stress </a:t>
            </a:r>
            <a:r>
              <a:rPr lang="it-IT" sz="1800" dirty="0" err="1">
                <a:latin typeface="AdvOTb4f1aec7"/>
              </a:rPr>
              <a:t>enhance</a:t>
            </a:r>
            <a:r>
              <a:rPr lang="it-IT" sz="1800" dirty="0">
                <a:latin typeface="AdvOTb4f1aec7"/>
              </a:rPr>
              <a:t> the </a:t>
            </a:r>
            <a:r>
              <a:rPr lang="it-IT" sz="1800" dirty="0" err="1">
                <a:latin typeface="AdvOTb4f1aec7"/>
              </a:rPr>
              <a:t>function</a:t>
            </a:r>
            <a:r>
              <a:rPr lang="it-IT" sz="1800" dirty="0">
                <a:latin typeface="AdvOTb4f1aec7"/>
              </a:rPr>
              <a:t> and survival of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 (</a:t>
            </a:r>
            <a:r>
              <a:rPr lang="it-IT" sz="1800" dirty="0" err="1">
                <a:latin typeface="AdvOTb4f1aec7"/>
              </a:rPr>
              <a:t>ECs</a:t>
            </a:r>
            <a:r>
              <a:rPr lang="it-IT" sz="1800" dirty="0">
                <a:latin typeface="AdvOTb4f1aec7"/>
              </a:rPr>
              <a:t>), </a:t>
            </a:r>
            <a:r>
              <a:rPr lang="it-IT" sz="1800" dirty="0" err="1">
                <a:latin typeface="AdvOTb4f1aec7"/>
              </a:rPr>
              <a:t>which</a:t>
            </a:r>
            <a:r>
              <a:rPr lang="it-IT" sz="1800" dirty="0">
                <a:latin typeface="AdvOTb4f1aec7"/>
              </a:rPr>
              <a:t> can drive </a:t>
            </a:r>
            <a:r>
              <a:rPr lang="it-IT" sz="1800" dirty="0" err="1">
                <a:latin typeface="AdvOTb4f1aec7"/>
              </a:rPr>
              <a:t>improvements</a:t>
            </a:r>
            <a:r>
              <a:rPr lang="it-IT" sz="1800" dirty="0">
                <a:latin typeface="AdvOTb4f1aec7"/>
              </a:rPr>
              <a:t> in </a:t>
            </a:r>
            <a:r>
              <a:rPr lang="it-IT" sz="1800" dirty="0" err="1">
                <a:latin typeface="AdvOTb4f1aec7"/>
              </a:rPr>
              <a:t>cardiovascular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function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including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reduced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arterial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stiffness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improved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vasodilation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blood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>
                <a:latin typeface="AdvOTb4f1aec7+fb"/>
              </a:rPr>
              <a:t>fl</a:t>
            </a:r>
            <a:r>
              <a:rPr lang="it-IT" sz="1800" dirty="0">
                <a:latin typeface="AdvOTb4f1aec7"/>
              </a:rPr>
              <a:t>ow, and </a:t>
            </a:r>
            <a:r>
              <a:rPr lang="it-IT" sz="1800" dirty="0" err="1">
                <a:latin typeface="AdvOTb4f1aec7"/>
              </a:rPr>
              <a:t>increased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microvascular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perfusion</a:t>
            </a:r>
            <a:r>
              <a:rPr lang="it-IT" sz="1800" dirty="0">
                <a:latin typeface="AdvOTb4f1aec7"/>
              </a:rPr>
              <a:t>. </a:t>
            </a:r>
            <a:r>
              <a:rPr lang="it-IT" sz="1800" dirty="0" err="1">
                <a:latin typeface="AdvOTb4f1aec7"/>
              </a:rPr>
              <a:t>These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improvements</a:t>
            </a:r>
            <a:r>
              <a:rPr lang="it-IT" sz="1800" dirty="0">
                <a:latin typeface="AdvOTb4f1aec7"/>
              </a:rPr>
              <a:t> counter- act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dysfunction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induced</a:t>
            </a:r>
            <a:r>
              <a:rPr lang="it-IT" sz="1800" dirty="0">
                <a:latin typeface="AdvOTb4f1aec7"/>
              </a:rPr>
              <a:t> by a </a:t>
            </a:r>
            <a:r>
              <a:rPr lang="it-IT" sz="1800" dirty="0" err="1">
                <a:latin typeface="AdvOTb4f1aec7"/>
              </a:rPr>
              <a:t>hyperglycemic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lipotoxic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vascular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environment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present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during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diabetes</a:t>
            </a:r>
            <a:r>
              <a:rPr lang="it-IT" sz="1800" dirty="0">
                <a:latin typeface="AdvOTb4f1aec7"/>
              </a:rPr>
              <a:t> or </a:t>
            </a:r>
            <a:r>
              <a:rPr lang="it-IT" sz="1800" dirty="0" err="1">
                <a:latin typeface="AdvOTb4f1aec7"/>
              </a:rPr>
              <a:t>obesity</a:t>
            </a:r>
            <a:r>
              <a:rPr lang="it-IT" sz="1800" dirty="0">
                <a:latin typeface="AdvOTb4f1aec7"/>
              </a:rPr>
              <a:t>. </a:t>
            </a:r>
            <a:r>
              <a:rPr lang="it-IT" sz="1800" dirty="0" err="1">
                <a:latin typeface="AdvOTb4f1aec7"/>
              </a:rPr>
              <a:t>ECs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; HbA1c, </a:t>
            </a:r>
            <a:r>
              <a:rPr lang="it-IT" sz="1800" dirty="0" err="1">
                <a:latin typeface="AdvOTb4f1aec7"/>
              </a:rPr>
              <a:t>hemoglobin</a:t>
            </a:r>
            <a:r>
              <a:rPr lang="it-IT" sz="1800" dirty="0">
                <a:latin typeface="AdvOTb4f1aec7"/>
              </a:rPr>
              <a:t> A1c; LDL-C, low-</a:t>
            </a:r>
            <a:r>
              <a:rPr lang="it-IT" sz="1800" dirty="0" err="1">
                <a:latin typeface="AdvOTb4f1aec7"/>
              </a:rPr>
              <a:t>density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lipoprotein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cholesterol</a:t>
            </a:r>
            <a:r>
              <a:rPr lang="it-IT" sz="1800" dirty="0">
                <a:latin typeface="AdvOTb4f1aec7"/>
              </a:rPr>
              <a:t>; TG, </a:t>
            </a:r>
            <a:r>
              <a:rPr lang="it-IT" sz="1800" dirty="0" err="1">
                <a:latin typeface="AdvOTb4f1aec7"/>
              </a:rPr>
              <a:t>triglycerides</a:t>
            </a:r>
            <a:r>
              <a:rPr lang="it-IT" sz="1800" dirty="0">
                <a:latin typeface="AdvOTb4f1aec7"/>
              </a:rPr>
              <a:t>. Figure </a:t>
            </a:r>
            <a:r>
              <a:rPr lang="it-IT" sz="1800" dirty="0" err="1">
                <a:latin typeface="AdvOTb4f1aec7"/>
              </a:rPr>
              <a:t>created</a:t>
            </a:r>
            <a:r>
              <a:rPr lang="it-IT" sz="1800" dirty="0">
                <a:latin typeface="AdvOTb4f1aec7"/>
              </a:rPr>
              <a:t> with a </a:t>
            </a:r>
            <a:r>
              <a:rPr lang="it-IT" sz="1800" dirty="0" err="1">
                <a:latin typeface="AdvOTb4f1aec7"/>
              </a:rPr>
              <a:t>licensed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version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BioRender.com</a:t>
            </a:r>
            <a:r>
              <a:rPr lang="it-IT" sz="1800" dirty="0">
                <a:latin typeface="AdvOTb4f1aec7"/>
              </a:rPr>
              <a:t>. </a:t>
            </a: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Advanced </a:t>
            </a:r>
            <a:r>
              <a:rPr lang="it-IT" dirty="0" err="1"/>
              <a:t>plaques</a:t>
            </a:r>
            <a:r>
              <a:rPr lang="it-IT" dirty="0"/>
              <a:t> </a:t>
            </a:r>
            <a:r>
              <a:rPr lang="it-IT" dirty="0" err="1"/>
              <a:t>thereafter</a:t>
            </a:r>
            <a:r>
              <a:rPr lang="it-IT" dirty="0"/>
              <a:t> </a:t>
            </a:r>
            <a:r>
              <a:rPr lang="it-IT" dirty="0" err="1"/>
              <a:t>consist</a:t>
            </a:r>
            <a:r>
              <a:rPr lang="it-IT" dirty="0"/>
              <a:t> of a </a:t>
            </a:r>
            <a:r>
              <a:rPr lang="it-IT" dirty="0" err="1"/>
              <a:t>lipid</a:t>
            </a:r>
            <a:r>
              <a:rPr lang="it-IT" dirty="0"/>
              <a:t> core and a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cap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of </a:t>
            </a:r>
            <a:r>
              <a:rPr lang="it-IT" dirty="0" err="1"/>
              <a:t>foam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VSMCs</a:t>
            </a:r>
            <a:r>
              <a:rPr lang="it-IT" dirty="0"/>
              <a:t> embedded </a:t>
            </a:r>
            <a:r>
              <a:rPr lang="it-IT" dirty="0" err="1"/>
              <a:t>within</a:t>
            </a:r>
            <a:r>
              <a:rPr lang="it-IT" dirty="0"/>
              <a:t> a dense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, </a:t>
            </a:r>
            <a:r>
              <a:rPr lang="it-IT" dirty="0" err="1"/>
              <a:t>contributing</a:t>
            </a:r>
            <a:r>
              <a:rPr lang="it-IT" dirty="0"/>
              <a:t> to progressive vessel </a:t>
            </a:r>
            <a:r>
              <a:rPr lang="it-IT" dirty="0" err="1"/>
              <a:t>thickening</a:t>
            </a:r>
            <a:r>
              <a:rPr lang="it-IT" dirty="0"/>
              <a:t>. On </a:t>
            </a:r>
            <a:r>
              <a:rPr lang="it-IT" dirty="0" err="1"/>
              <a:t>occasion</a:t>
            </a:r>
            <a:r>
              <a:rPr lang="it-IT" dirty="0"/>
              <a:t>, the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cap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destabilized</a:t>
            </a:r>
            <a:r>
              <a:rPr lang="it-IT" dirty="0"/>
              <a:t> by </a:t>
            </a:r>
            <a:r>
              <a:rPr lang="it-IT" dirty="0" err="1"/>
              <a:t>proteases</a:t>
            </a:r>
            <a:r>
              <a:rPr lang="it-IT" dirty="0"/>
              <a:t> </a:t>
            </a:r>
            <a:r>
              <a:rPr lang="it-IT" dirty="0" err="1"/>
              <a:t>released</a:t>
            </a:r>
            <a:r>
              <a:rPr lang="it-IT" dirty="0"/>
              <a:t> from </a:t>
            </a:r>
            <a:r>
              <a:rPr lang="it-IT" dirty="0" err="1"/>
              <a:t>macrophages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to </a:t>
            </a:r>
            <a:r>
              <a:rPr lang="it-IT" dirty="0" err="1"/>
              <a:t>plaque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 and </a:t>
            </a:r>
            <a:r>
              <a:rPr lang="it-IT" dirty="0" err="1"/>
              <a:t>coagulation</a:t>
            </a:r>
            <a:r>
              <a:rPr lang="it-IT" dirty="0">
                <a:latin typeface="AdvOT1fb39b25"/>
              </a:rPr>
              <a:t>. </a:t>
            </a: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37891" name="Segnaposto numero diapositiva 3">
            <a:extLst>
              <a:ext uri="{FF2B5EF4-FFF2-40B4-BE49-F238E27FC236}">
                <a16:creationId xmlns:a16="http://schemas.microsoft.com/office/drawing/2014/main" id="{C3D133D6-6A32-902D-416F-D7256BDC5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F8454F4-7FA8-6D4D-B24B-51262C408DE3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200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999EB1CB-3E57-A78E-3141-79036CE950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9AC65B-9ED7-15F8-B957-ECAFECD51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it-IT" sz="1800" dirty="0">
                <a:latin typeface="AdvOT0bbd9230.B"/>
              </a:rPr>
              <a:t>Figure 3. </a:t>
            </a:r>
            <a:r>
              <a:rPr lang="it-IT" sz="1800" dirty="0">
                <a:latin typeface="AdvOTb4f1aec7"/>
              </a:rPr>
              <a:t>The </a:t>
            </a:r>
            <a:r>
              <a:rPr lang="it-IT" sz="1800" dirty="0" err="1">
                <a:latin typeface="AdvOTb4f1aec7"/>
              </a:rPr>
              <a:t>antiatherosclerotic</a:t>
            </a:r>
            <a:r>
              <a:rPr lang="it-IT" sz="1800" dirty="0">
                <a:latin typeface="AdvOTb4f1aec7"/>
              </a:rPr>
              <a:t> targets of </a:t>
            </a:r>
            <a:r>
              <a:rPr lang="it-IT" sz="1800" dirty="0" err="1">
                <a:latin typeface="AdvOTb4f1aec7"/>
              </a:rPr>
              <a:t>glucagon</a:t>
            </a:r>
            <a:r>
              <a:rPr lang="it-IT" sz="1800" dirty="0">
                <a:latin typeface="AdvOTb4f1aec7"/>
              </a:rPr>
              <a:t>-like peptide-1 (GLP-1) receptor </a:t>
            </a:r>
            <a:r>
              <a:rPr lang="it-IT" sz="1800" dirty="0" err="1">
                <a:latin typeface="AdvOTb4f1aec7"/>
              </a:rPr>
              <a:t>agonists</a:t>
            </a:r>
            <a:r>
              <a:rPr lang="it-IT" sz="1800" dirty="0">
                <a:latin typeface="AdvOTb4f1aec7"/>
              </a:rPr>
              <a:t> (GLP-1RAs) </a:t>
            </a:r>
            <a:r>
              <a:rPr lang="it-IT" sz="1800" dirty="0" err="1">
                <a:latin typeface="AdvOTb4f1aec7"/>
              </a:rPr>
              <a:t>during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dysfunction</a:t>
            </a:r>
            <a:r>
              <a:rPr lang="it-IT" sz="1800" dirty="0">
                <a:latin typeface="AdvOTb4f1aec7"/>
              </a:rPr>
              <a:t>. In the </a:t>
            </a:r>
            <a:r>
              <a:rPr lang="it-IT" sz="1800" dirty="0" err="1">
                <a:latin typeface="AdvOTb4f1aec7"/>
              </a:rPr>
              <a:t>context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established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endothelial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dysfunction</a:t>
            </a:r>
            <a:r>
              <a:rPr lang="it-IT" sz="1800" dirty="0">
                <a:latin typeface="AdvOTb4f1aec7"/>
              </a:rPr>
              <a:t>, the </a:t>
            </a:r>
            <a:r>
              <a:rPr lang="it-IT" sz="1800" dirty="0" err="1">
                <a:latin typeface="AdvOTb4f1aec7"/>
              </a:rPr>
              <a:t>antiatherosclerotic</a:t>
            </a:r>
            <a:r>
              <a:rPr lang="it-IT" sz="1800" dirty="0">
                <a:latin typeface="AdvOTb4f1aec7"/>
              </a:rPr>
              <a:t> targets of GLP-1RAs include the </a:t>
            </a:r>
            <a:r>
              <a:rPr lang="it-IT" sz="1800" dirty="0" err="1">
                <a:latin typeface="AdvOTb4f1aec7"/>
              </a:rPr>
              <a:t>suppression</a:t>
            </a:r>
            <a:r>
              <a:rPr lang="it-IT" sz="1800" dirty="0">
                <a:latin typeface="AdvOTb4f1aec7"/>
              </a:rPr>
              <a:t> of (1) </a:t>
            </a:r>
            <a:r>
              <a:rPr lang="it-IT" sz="1800" dirty="0" err="1">
                <a:latin typeface="AdvOTb4f1aec7"/>
              </a:rPr>
              <a:t>in</a:t>
            </a:r>
            <a:r>
              <a:rPr lang="it-IT" sz="1800" dirty="0" err="1">
                <a:latin typeface="AdvOTb4f1aec7+fb"/>
              </a:rPr>
              <a:t>fl</a:t>
            </a:r>
            <a:r>
              <a:rPr lang="it-IT" sz="1800" dirty="0" err="1">
                <a:latin typeface="AdvOTb4f1aec7"/>
              </a:rPr>
              <a:t>ammatory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cytokine</a:t>
            </a:r>
            <a:r>
              <a:rPr lang="it-IT" sz="1800" dirty="0">
                <a:latin typeface="AdvOTb4f1aec7"/>
              </a:rPr>
              <a:t> production and </a:t>
            </a:r>
            <a:r>
              <a:rPr lang="it-IT" sz="1800" dirty="0" err="1">
                <a:latin typeface="AdvOTb4f1aec7"/>
              </a:rPr>
              <a:t>secretion</a:t>
            </a:r>
            <a:r>
              <a:rPr lang="it-IT" sz="1800" dirty="0">
                <a:latin typeface="AdvOTb4f1aec7"/>
              </a:rPr>
              <a:t>, (2) </a:t>
            </a:r>
            <a:r>
              <a:rPr lang="it-IT" sz="1800" dirty="0" err="1">
                <a:latin typeface="AdvOTb4f1aec7"/>
              </a:rPr>
              <a:t>monocyte</a:t>
            </a:r>
            <a:r>
              <a:rPr lang="it-IT" sz="1800" dirty="0">
                <a:latin typeface="AdvOTb4f1aec7"/>
              </a:rPr>
              <a:t> recruitment, </a:t>
            </a:r>
            <a:r>
              <a:rPr lang="it-IT" sz="1800" dirty="0" err="1">
                <a:latin typeface="AdvOTb4f1aec7"/>
              </a:rPr>
              <a:t>adhesion</a:t>
            </a:r>
            <a:r>
              <a:rPr lang="it-IT" sz="1800" dirty="0">
                <a:latin typeface="AdvOTb4f1aec7"/>
              </a:rPr>
              <a:t>, and </a:t>
            </a:r>
            <a:r>
              <a:rPr lang="it-IT" sz="1800" dirty="0" err="1">
                <a:latin typeface="AdvOTb4f1aec7"/>
              </a:rPr>
              <a:t>in</a:t>
            </a:r>
            <a:r>
              <a:rPr lang="it-IT" sz="1800" dirty="0" err="1">
                <a:latin typeface="AdvOTb4f1aec7+fb"/>
              </a:rPr>
              <a:t>fi</a:t>
            </a:r>
            <a:r>
              <a:rPr lang="it-IT" sz="1800" dirty="0" err="1">
                <a:latin typeface="AdvOTb4f1aec7"/>
              </a:rPr>
              <a:t>ltration</a:t>
            </a:r>
            <a:r>
              <a:rPr lang="it-IT" sz="1800" dirty="0">
                <a:latin typeface="AdvOTb4f1aec7"/>
              </a:rPr>
              <a:t>, (3) M1 </a:t>
            </a:r>
            <a:r>
              <a:rPr lang="it-IT" sz="1800" dirty="0" err="1">
                <a:latin typeface="AdvOTb4f1aec7"/>
              </a:rPr>
              <a:t>proin</a:t>
            </a:r>
            <a:r>
              <a:rPr lang="it-IT" sz="1800" dirty="0" err="1">
                <a:latin typeface="AdvOTb4f1aec7+fb"/>
              </a:rPr>
              <a:t>fl</a:t>
            </a:r>
            <a:r>
              <a:rPr lang="it-IT" sz="1800" dirty="0" err="1">
                <a:latin typeface="AdvOTb4f1aec7"/>
              </a:rPr>
              <a:t>ammatory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macrophage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polarization</a:t>
            </a:r>
            <a:r>
              <a:rPr lang="it-IT" sz="1800" dirty="0">
                <a:latin typeface="AdvOTb4f1aec7"/>
              </a:rPr>
              <a:t> and </a:t>
            </a:r>
            <a:r>
              <a:rPr lang="it-IT" sz="1800" dirty="0" err="1">
                <a:latin typeface="AdvOTb4f1aec7"/>
              </a:rPr>
              <a:t>foam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cell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formation</a:t>
            </a:r>
            <a:r>
              <a:rPr lang="it-IT" sz="1800" dirty="0">
                <a:latin typeface="AdvOTb4f1aec7"/>
              </a:rPr>
              <a:t>, (4) </a:t>
            </a:r>
            <a:r>
              <a:rPr lang="it-IT" sz="1800" dirty="0" err="1">
                <a:latin typeface="AdvOTb4f1aec7"/>
              </a:rPr>
              <a:t>intimal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thicken</a:t>
            </a:r>
            <a:r>
              <a:rPr lang="it-IT" sz="1800" dirty="0">
                <a:latin typeface="AdvOTb4f1aec7"/>
              </a:rPr>
              <a:t>- </a:t>
            </a:r>
            <a:r>
              <a:rPr lang="it-IT" sz="1800" dirty="0" err="1">
                <a:latin typeface="AdvOTb4f1aec7"/>
              </a:rPr>
              <a:t>ing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induced</a:t>
            </a:r>
            <a:r>
              <a:rPr lang="it-IT" sz="1800" dirty="0">
                <a:latin typeface="AdvOTb4f1aec7"/>
              </a:rPr>
              <a:t> by the </a:t>
            </a:r>
            <a:r>
              <a:rPr lang="it-IT" sz="1800" dirty="0" err="1">
                <a:latin typeface="AdvOTb4f1aec7"/>
              </a:rPr>
              <a:t>differentiation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vascular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smooth</a:t>
            </a:r>
            <a:r>
              <a:rPr lang="it-IT" sz="1800" dirty="0">
                <a:latin typeface="AdvOTb4f1aec7"/>
              </a:rPr>
              <a:t> muscle </a:t>
            </a:r>
            <a:r>
              <a:rPr lang="it-IT" sz="1800" dirty="0" err="1">
                <a:latin typeface="AdvOTb4f1aec7"/>
              </a:rPr>
              <a:t>cells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into</a:t>
            </a:r>
            <a:r>
              <a:rPr lang="it-IT" sz="1800" dirty="0">
                <a:latin typeface="AdvOTb4f1aec7"/>
              </a:rPr>
              <a:t> a proliferative, </a:t>
            </a:r>
            <a:r>
              <a:rPr lang="it-IT" sz="1800" dirty="0" err="1">
                <a:latin typeface="AdvOTb4f1aec7"/>
              </a:rPr>
              <a:t>migratory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phenotype</a:t>
            </a:r>
            <a:r>
              <a:rPr lang="it-IT" sz="1800" dirty="0">
                <a:latin typeface="AdvOTb4f1aec7"/>
              </a:rPr>
              <a:t>, and </a:t>
            </a:r>
            <a:r>
              <a:rPr lang="it-IT" sz="1800" dirty="0" err="1">
                <a:latin typeface="AdvOTb4f1aec7+fb"/>
              </a:rPr>
              <a:t>fi</a:t>
            </a:r>
            <a:r>
              <a:rPr lang="it-IT" sz="1800" dirty="0" err="1">
                <a:latin typeface="AdvOTb4f1aec7"/>
              </a:rPr>
              <a:t>nally</a:t>
            </a:r>
            <a:r>
              <a:rPr lang="it-IT" sz="1800" dirty="0">
                <a:latin typeface="AdvOTb4f1aec7"/>
              </a:rPr>
              <a:t>, (5) </a:t>
            </a:r>
            <a:r>
              <a:rPr lang="it-IT" sz="1800" dirty="0" err="1">
                <a:latin typeface="AdvOTb4f1aec7"/>
              </a:rPr>
              <a:t>fatty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lesion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formation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plaque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rupture</a:t>
            </a:r>
            <a:r>
              <a:rPr lang="it-IT" sz="1800" dirty="0">
                <a:latin typeface="AdvOTb4f1aec7"/>
              </a:rPr>
              <a:t>, and </a:t>
            </a:r>
            <a:r>
              <a:rPr lang="it-IT" sz="1800" dirty="0" err="1">
                <a:latin typeface="AdvOTb4f1aec7"/>
              </a:rPr>
              <a:t>thrombosis</a:t>
            </a:r>
            <a:r>
              <a:rPr lang="it-IT" sz="1800" dirty="0">
                <a:latin typeface="AdvOTb4f1aec7"/>
              </a:rPr>
              <a:t>. CRP, C-</a:t>
            </a:r>
            <a:r>
              <a:rPr lang="it-IT" sz="1800" dirty="0" err="1">
                <a:latin typeface="AdvOTb4f1aec7"/>
              </a:rPr>
              <a:t>reactive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protein</a:t>
            </a:r>
            <a:r>
              <a:rPr lang="it-IT" sz="1800" dirty="0">
                <a:latin typeface="AdvOTb4f1aec7"/>
              </a:rPr>
              <a:t>; IL-1</a:t>
            </a:r>
            <a:r>
              <a:rPr lang="it-IT" sz="1800" dirty="0">
                <a:latin typeface="AdvPSMP13"/>
              </a:rPr>
              <a:t>b</a:t>
            </a:r>
            <a:r>
              <a:rPr lang="it-IT" sz="1800" dirty="0">
                <a:latin typeface="AdvOTb4f1aec7"/>
              </a:rPr>
              <a:t>, interleukin-1</a:t>
            </a:r>
            <a:r>
              <a:rPr lang="it-IT" sz="1800" dirty="0">
                <a:latin typeface="AdvPSMP13"/>
              </a:rPr>
              <a:t>b</a:t>
            </a:r>
            <a:r>
              <a:rPr lang="it-IT" sz="1800" dirty="0">
                <a:latin typeface="AdvOTb4f1aec7"/>
              </a:rPr>
              <a:t>; IL-6, interleukin-6; LDL-C, low-</a:t>
            </a:r>
            <a:r>
              <a:rPr lang="it-IT" sz="1800" dirty="0" err="1">
                <a:latin typeface="AdvOTb4f1aec7"/>
              </a:rPr>
              <a:t>density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lipoprotein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cholesterol</a:t>
            </a:r>
            <a:r>
              <a:rPr lang="it-IT" sz="1800" dirty="0">
                <a:latin typeface="AdvOTb4f1aec7"/>
              </a:rPr>
              <a:t>; MCP-1, </a:t>
            </a:r>
            <a:r>
              <a:rPr lang="it-IT" sz="1800" dirty="0" err="1">
                <a:latin typeface="AdvOTb4f1aec7"/>
              </a:rPr>
              <a:t>monocyte</a:t>
            </a:r>
            <a:r>
              <a:rPr lang="it-IT" sz="1800" dirty="0">
                <a:latin typeface="AdvOTb4f1aec7"/>
              </a:rPr>
              <a:t> che- </a:t>
            </a:r>
            <a:r>
              <a:rPr lang="it-IT" sz="1800" dirty="0" err="1">
                <a:latin typeface="AdvOTb4f1aec7"/>
              </a:rPr>
              <a:t>moattractant</a:t>
            </a:r>
            <a:r>
              <a:rPr lang="it-IT" sz="1800" dirty="0">
                <a:latin typeface="AdvOTb4f1aec7"/>
              </a:rPr>
              <a:t> protein-1; MMP, </a:t>
            </a:r>
            <a:r>
              <a:rPr lang="it-IT" sz="1800" dirty="0" err="1">
                <a:latin typeface="AdvOTb4f1aec7"/>
              </a:rPr>
              <a:t>matrix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metalloproteinase</a:t>
            </a:r>
            <a:r>
              <a:rPr lang="it-IT" sz="1800" dirty="0">
                <a:latin typeface="AdvOTb4f1aec7"/>
              </a:rPr>
              <a:t>; TNF-</a:t>
            </a:r>
            <a:r>
              <a:rPr lang="it-IT" sz="1800" dirty="0">
                <a:latin typeface="AdvPSMP13"/>
              </a:rPr>
              <a:t>a</a:t>
            </a:r>
            <a:r>
              <a:rPr lang="it-IT" sz="1800" dirty="0">
                <a:latin typeface="AdvOTb4f1aec7"/>
              </a:rPr>
              <a:t>, </a:t>
            </a:r>
            <a:r>
              <a:rPr lang="it-IT" sz="1800" dirty="0" err="1">
                <a:latin typeface="AdvOTb4f1aec7"/>
              </a:rPr>
              <a:t>tumor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necrosis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factor</a:t>
            </a:r>
            <a:r>
              <a:rPr lang="it-IT" sz="1800" dirty="0">
                <a:latin typeface="AdvOTb4f1aec7"/>
              </a:rPr>
              <a:t>-</a:t>
            </a:r>
            <a:r>
              <a:rPr lang="it-IT" sz="1800" dirty="0">
                <a:latin typeface="AdvPSMP13"/>
              </a:rPr>
              <a:t>a</a:t>
            </a:r>
            <a:r>
              <a:rPr lang="it-IT" sz="1800" dirty="0">
                <a:latin typeface="AdvOTb4f1aec7"/>
              </a:rPr>
              <a:t>. Figure </a:t>
            </a:r>
            <a:r>
              <a:rPr lang="it-IT" sz="1800" dirty="0" err="1">
                <a:latin typeface="AdvOTb4f1aec7"/>
              </a:rPr>
              <a:t>created</a:t>
            </a:r>
            <a:r>
              <a:rPr lang="it-IT" sz="1800" dirty="0">
                <a:latin typeface="AdvOTb4f1aec7"/>
              </a:rPr>
              <a:t> with a </a:t>
            </a:r>
            <a:r>
              <a:rPr lang="it-IT" sz="1800" dirty="0" err="1">
                <a:latin typeface="AdvOTb4f1aec7"/>
              </a:rPr>
              <a:t>licensed</a:t>
            </a:r>
            <a:r>
              <a:rPr lang="it-IT" sz="1800" dirty="0">
                <a:latin typeface="AdvOTb4f1aec7"/>
              </a:rPr>
              <a:t> </a:t>
            </a:r>
            <a:r>
              <a:rPr lang="it-IT" sz="1800" dirty="0" err="1">
                <a:latin typeface="AdvOTb4f1aec7"/>
              </a:rPr>
              <a:t>version</a:t>
            </a:r>
            <a:r>
              <a:rPr lang="it-IT" sz="1800" dirty="0">
                <a:latin typeface="AdvOTb4f1aec7"/>
              </a:rPr>
              <a:t> of </a:t>
            </a:r>
            <a:r>
              <a:rPr lang="it-IT" sz="1800" dirty="0" err="1">
                <a:latin typeface="AdvOTb4f1aec7"/>
              </a:rPr>
              <a:t>BioRender.com</a:t>
            </a:r>
            <a:r>
              <a:rPr lang="it-IT" sz="1800" dirty="0">
                <a:latin typeface="AdvOTb4f1aec7"/>
              </a:rPr>
              <a:t>. </a:t>
            </a: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39939" name="Segnaposto numero diapositiva 3">
            <a:extLst>
              <a:ext uri="{FF2B5EF4-FFF2-40B4-BE49-F238E27FC236}">
                <a16:creationId xmlns:a16="http://schemas.microsoft.com/office/drawing/2014/main" id="{0B68A43E-FEA2-8F50-DA45-B943440E35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AC89E9-1AA7-3D4B-8B1E-CBCF95E6D8AB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590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with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-like peptide- 1 (GLP-1)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analog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hyperplasia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implantation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glycemic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NLRP3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ammasome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IL-10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diabetic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22 weeks, the lumen area (LA),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neointimal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thickness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(NIT),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neointimal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 (NIA),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(%AS)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optical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tomography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-a, interleukin-6, and interleukin-10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assayed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ELISA. The intima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NLRP3, interleukin-1b, interleukin-18 and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interleukin-10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Western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an in vitro study, THP-1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control, high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(HG), HG +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HG +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(9–39) (a GLP-1 receptor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groups.</a:t>
            </a:r>
          </a:p>
          <a:p>
            <a:endParaRPr lang="it-IT" dirty="0"/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inflammasoma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NLRP3 è un complesso proteico che svolge un ruolo chiave nel sistema immunitario innato, rilevando stress e danni cellulari per scatenare una risposta infiammatoria.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5C57C-DC2E-1D4B-BF72-24DDACA4F5D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24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FF261-240C-5B77-4CF9-E8761502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154634-9A41-6240-EBB0-1CB3E3B55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54CCD1-F394-BE6F-ECA1-098416AA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F960D6-715D-0557-104E-DF3C92E99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09705-69AE-E037-FBB2-8C7B1651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82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F5D27-0AEC-C890-EE07-14DCE368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33F5F3-EFD9-7A58-3C98-D467BAC11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9CDB8-3B67-3F1B-92EA-374153B9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D33B58-7E57-7359-38FE-2299E8FA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A2247C-F136-65D6-85C3-1AC8B3F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64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140B51E-0839-3831-D62A-95A32A4A8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800740-0334-8A50-A2D5-D97A6A4F0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3607AB-4B53-1361-0A78-BDBF8C19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E4F0B1-4A81-8A09-C58B-73B58E047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A6E6F1-1C40-C707-F5A0-B66A592F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8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2715B-5BB9-B7FA-B492-A238C2EF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F22F09-AE1D-C883-ECA9-FD8312867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711E1B-E1EC-6557-9160-BA2680EA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403A75-9E46-166D-A373-2698F5DF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BEC94C-8F6F-D32E-0348-4B517CA8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9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42465F-4D8F-E243-8FBB-849DD1AE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645FD0-63A5-6E80-E289-3CB49C175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6ECCB6-6D95-F9CE-EC7E-5BAAED79E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48C7CA-52D7-84DA-ED06-E374BD69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CCA509-94B0-E515-BC60-C2590713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837A-A8B5-7AA9-44E1-F0165B78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42FFD3-88EE-EA2F-E735-689EECD25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CFD2BA-D166-EC75-9958-62B005813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6264AC-5B39-758B-F0A7-39A531E1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B02157-3FD1-12DD-F4D5-3E23CF6E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483FDE-DB9F-470C-057F-0D6DC83B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91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0B0C14-F49C-0734-ECEB-E2812E5E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8B331C-861C-DB10-C172-29140CF8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20DD3C-5D68-946C-5EC4-9F7BF9E16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9CA439-D0F2-F2D2-D302-647744C7A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B84107-6CEB-2411-AFC2-1916DA07D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1FCE45-8C81-E2FC-DA4E-01E666B3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8AE7F43-B6D6-182D-6C56-EC18ACA3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89349F-2599-F5D7-E912-AF60611B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05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7058D-FB49-E784-0D9B-7C03DD03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C45186-6C8B-CFFF-5D23-497D371F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AAD84F-F9DA-C7B9-6C64-A3346D35C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A7F4D3-0CFB-0F8C-C8FD-0093C325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9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A8E132-7B16-01D7-0B81-07332803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549C86-2233-A237-C2E5-032B4675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4A9E7C-3CF8-D8D8-0956-91BD6E5D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76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75A7D-58BF-EB69-72F4-A88C7687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CB636-11DC-0573-AD4B-845D774DF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729800-838A-B501-3B52-934B7A5B6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DEFA3F-26C2-29B5-64D0-64E337F2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80A3F1-82A7-8ABB-4012-87AE4277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01D99A-C971-8376-8866-ECA0C460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23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529E03-00F5-9441-5A96-DEA0042F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D0B4A4B-84D7-EB4E-3446-B763745B0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A4BCAB-AFFE-01E1-E75C-8D06E9087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B3B4B0-BC65-D3D0-5EAF-7BBA46FD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B3D7FB-8139-7BE9-B556-844B50039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510DE-2546-EF48-0037-8BC713D3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50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1759217-C895-6A65-6775-8DF748E8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8EE8C2-A987-2BAC-C279-D8288212D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BC776E-BE1E-65ED-65F7-34DA29EAD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9E4C3D-03DC-F645-AC13-0F718C33E190}" type="datetimeFigureOut">
              <a:rPr lang="it-IT" smtClean="0"/>
              <a:t>14/10/25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810092-E499-3810-B137-B20B9CD2F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7CCDB2-DF5F-2803-7648-735828473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39BCCC-331D-5D4B-A7DD-DF7238E9A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3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F3F34F-72A4-7896-B0D8-BEC3C46E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E000DC87-1487-06DB-5CA6-D092BFBBA9BC}"/>
              </a:ext>
            </a:extLst>
          </p:cNvPr>
          <p:cNvSpPr txBox="1">
            <a:spLocks/>
          </p:cNvSpPr>
          <p:nvPr/>
        </p:nvSpPr>
        <p:spPr>
          <a:xfrm>
            <a:off x="1078057" y="4252047"/>
            <a:ext cx="10035885" cy="2605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Rossi Antonio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5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I.R.C.C.S. Ospedale Galeazzi - Sant'Ambrogio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Dept of Biomedical and Clinical Sciences, Università di Milano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50B936-6124-F780-FF6C-B313765BAE54}"/>
              </a:ext>
            </a:extLst>
          </p:cNvPr>
          <p:cNvSpPr txBox="1"/>
          <p:nvPr/>
        </p:nvSpPr>
        <p:spPr>
          <a:xfrm>
            <a:off x="858981" y="1913455"/>
            <a:ext cx="104740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Impatto delle terapie farmacologiche (Glp1, Gip, dual agonisti) su organi e tessuti. Imaging del rimodellamento corporeo e della risposta metabolica ai farmaci anti-obesità</a:t>
            </a:r>
          </a:p>
        </p:txBody>
      </p:sp>
    </p:spTree>
    <p:extLst>
      <p:ext uri="{BB962C8B-B14F-4D97-AF65-F5344CB8AC3E}">
        <p14:creationId xmlns:p14="http://schemas.microsoft.com/office/powerpoint/2010/main" val="326976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7C1F90-0E5F-778D-AE0D-7C2570C53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09B683-8F03-3ECE-9F35-B51FCFF3CA56}"/>
              </a:ext>
            </a:extLst>
          </p:cNvPr>
          <p:cNvSpPr txBox="1"/>
          <p:nvPr/>
        </p:nvSpPr>
        <p:spPr>
          <a:xfrm>
            <a:off x="2106592" y="6550223"/>
            <a:ext cx="1860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Packer  M, NEJM 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32636E-F996-0A89-E431-0962F42EBDA1}"/>
              </a:ext>
            </a:extLst>
          </p:cNvPr>
          <p:cNvSpPr txBox="1"/>
          <p:nvPr/>
        </p:nvSpPr>
        <p:spPr>
          <a:xfrm>
            <a:off x="3097518" y="974457"/>
            <a:ext cx="5996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Semaglutide and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on HF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2B2F9A-B73C-AA8B-6C52-F10192D8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5" y="1547099"/>
            <a:ext cx="3035300" cy="1955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6958AC6-6F82-1292-3E3C-D61F3B5A5A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93"/>
          <a:stretch>
            <a:fillRect/>
          </a:stretch>
        </p:blipFill>
        <p:spPr>
          <a:xfrm>
            <a:off x="0" y="3842794"/>
            <a:ext cx="5422900" cy="25875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9A0ED41-D240-7D52-70DC-8E8F91A5F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428" y="2040395"/>
            <a:ext cx="698500" cy="22098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95DB0F-D221-2119-FCD7-28D04A0F314F}"/>
              </a:ext>
            </a:extLst>
          </p:cNvPr>
          <p:cNvSpPr txBox="1"/>
          <p:nvPr/>
        </p:nvSpPr>
        <p:spPr>
          <a:xfrm>
            <a:off x="8224451" y="6550222"/>
            <a:ext cx="1954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Deanfield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Lancet 2024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DD03F60-BFAA-34F6-734D-B59A28F5B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959" y="2038436"/>
            <a:ext cx="5529041" cy="27014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75CBAF-D813-6F7C-0ACE-F5FB44867803}"/>
              </a:ext>
            </a:extLst>
          </p:cNvPr>
          <p:cNvSpPr txBox="1"/>
          <p:nvPr/>
        </p:nvSpPr>
        <p:spPr>
          <a:xfrm>
            <a:off x="6333579" y="4875049"/>
            <a:ext cx="5736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MACE,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composite,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-cause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atherosclerotic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7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03545A-77DE-61EB-2A95-9D0B837314C3}"/>
              </a:ext>
            </a:extLst>
          </p:cNvPr>
          <p:cNvSpPr txBox="1"/>
          <p:nvPr/>
        </p:nvSpPr>
        <p:spPr>
          <a:xfrm>
            <a:off x="8780064" y="6550223"/>
            <a:ext cx="334610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Park B,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Heart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Circ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C90F50-61E8-029C-1EE2-5ABAB9E248AB}"/>
              </a:ext>
            </a:extLst>
          </p:cNvPr>
          <p:cNvSpPr txBox="1"/>
          <p:nvPr/>
        </p:nvSpPr>
        <p:spPr>
          <a:xfrm>
            <a:off x="2024062" y="987326"/>
            <a:ext cx="81438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GLP-1 receptor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atherosclerosis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3" name="Immagine 5">
            <a:extLst>
              <a:ext uri="{FF2B5EF4-FFF2-40B4-BE49-F238E27FC236}">
                <a16:creationId xmlns:a16="http://schemas.microsoft.com/office/drawing/2014/main" id="{FB573C99-8CA4-54C2-E094-389F0169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973263"/>
            <a:ext cx="7559675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BA08E9E-5115-30BC-D451-16F3FAA4FDD1}"/>
              </a:ext>
            </a:extLst>
          </p:cNvPr>
          <p:cNvSpPr txBox="1"/>
          <p:nvPr/>
        </p:nvSpPr>
        <p:spPr>
          <a:xfrm>
            <a:off x="8113130" y="1967487"/>
            <a:ext cx="3649663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Promotion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Angiogenesis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Suppression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Oxidative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Stress and</a:t>
            </a:r>
          </a:p>
          <a:p>
            <a:pPr algn="ctr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Inflammation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it-IT" dirty="0">
                <a:latin typeface="AdvOT0bbd9230.B"/>
              </a:rPr>
              <a:t>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7FC3CC-6E9B-77AE-7913-F6F04230E923}"/>
              </a:ext>
            </a:extLst>
          </p:cNvPr>
          <p:cNvSpPr txBox="1"/>
          <p:nvPr/>
        </p:nvSpPr>
        <p:spPr>
          <a:xfrm>
            <a:off x="0" y="1789113"/>
            <a:ext cx="4775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vascular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endothelium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takes center stage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819496-1DAB-A779-E7DA-327C6A27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1387FA-6C49-24CC-3A7A-BE21A4979CB2}"/>
              </a:ext>
            </a:extLst>
          </p:cNvPr>
          <p:cNvSpPr txBox="1"/>
          <p:nvPr/>
        </p:nvSpPr>
        <p:spPr>
          <a:xfrm>
            <a:off x="8703016" y="6530182"/>
            <a:ext cx="334610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Park B,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Heart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Circ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BD96BD-3252-DD3D-35B9-99A2057D2CF0}"/>
              </a:ext>
            </a:extLst>
          </p:cNvPr>
          <p:cNvSpPr txBox="1"/>
          <p:nvPr/>
        </p:nvSpPr>
        <p:spPr>
          <a:xfrm>
            <a:off x="2024062" y="980281"/>
            <a:ext cx="81438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GLP-1 receptor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atherosclerosis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867" name="Immagine 3">
            <a:extLst>
              <a:ext uri="{FF2B5EF4-FFF2-40B4-BE49-F238E27FC236}">
                <a16:creationId xmlns:a16="http://schemas.microsoft.com/office/drawing/2014/main" id="{6B6BE249-5F06-8A57-E711-BA9A08739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7282"/>
            <a:ext cx="7772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CasellaDiTesto 8">
            <a:extLst>
              <a:ext uri="{FF2B5EF4-FFF2-40B4-BE49-F238E27FC236}">
                <a16:creationId xmlns:a16="http://schemas.microsoft.com/office/drawing/2014/main" id="{77FE60A7-61EF-9F34-A835-BFF0CA33B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773238"/>
            <a:ext cx="4383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Targets of GLP-1 Receptor </a:t>
            </a:r>
            <a:r>
              <a:rPr lang="it-IT" alt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alt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48B4D3-A895-84F3-52EB-5D0BE6165BE6}"/>
              </a:ext>
            </a:extLst>
          </p:cNvPr>
          <p:cNvSpPr txBox="1"/>
          <p:nvPr/>
        </p:nvSpPr>
        <p:spPr>
          <a:xfrm>
            <a:off x="7795419" y="2237741"/>
            <a:ext cx="4244975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core </a:t>
            </a:r>
          </a:p>
          <a:p>
            <a:pPr algn="just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Fibrous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cap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foam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VSMCs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Macrophages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Coagulation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DC8598-A93A-DF90-EC74-667D785A7444}"/>
              </a:ext>
            </a:extLst>
          </p:cNvPr>
          <p:cNvSpPr txBox="1"/>
          <p:nvPr/>
        </p:nvSpPr>
        <p:spPr>
          <a:xfrm>
            <a:off x="0" y="1789113"/>
            <a:ext cx="4775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vascular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endothelium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takes center stage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341EA-677B-CA97-86AE-078D4C84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691AAF-D590-FF33-ACA2-C7F303DAF1DC}"/>
              </a:ext>
            </a:extLst>
          </p:cNvPr>
          <p:cNvSpPr txBox="1"/>
          <p:nvPr/>
        </p:nvSpPr>
        <p:spPr>
          <a:xfrm>
            <a:off x="8422437" y="4923612"/>
            <a:ext cx="24645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Inflammation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47514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74DBD8-1A41-41D6-E6FC-5A3F5838254A}"/>
              </a:ext>
            </a:extLst>
          </p:cNvPr>
          <p:cNvSpPr txBox="1"/>
          <p:nvPr/>
        </p:nvSpPr>
        <p:spPr>
          <a:xfrm>
            <a:off x="2024062" y="1036795"/>
            <a:ext cx="81438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GLP-1 receptor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atherosclerosis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5" name="Immagine 5">
            <a:extLst>
              <a:ext uri="{FF2B5EF4-FFF2-40B4-BE49-F238E27FC236}">
                <a16:creationId xmlns:a16="http://schemas.microsoft.com/office/drawing/2014/main" id="{669A133D-1CBF-C010-1F6F-1DBE3450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83" y="1698309"/>
            <a:ext cx="9353441" cy="46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D238F0-4BA8-E9EB-2324-EB96C17D54FB}"/>
              </a:ext>
            </a:extLst>
          </p:cNvPr>
          <p:cNvSpPr txBox="1"/>
          <p:nvPr/>
        </p:nvSpPr>
        <p:spPr>
          <a:xfrm>
            <a:off x="8703016" y="6530182"/>
            <a:ext cx="334610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Park B,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Heart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Circ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Physiol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78E1FA-0CF8-3D7D-C381-E3D82B0F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7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1160-EB62-57DB-B678-C88B56BF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82795A1-6860-F77F-56C4-7652E0979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6CCF08-5D33-EFEF-68BC-2784E53C3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3" y="2177934"/>
            <a:ext cx="6001543" cy="43722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04ADB2-B3AC-5B1F-747C-502BE12582CA}"/>
              </a:ext>
            </a:extLst>
          </p:cNvPr>
          <p:cNvSpPr txBox="1"/>
          <p:nvPr/>
        </p:nvSpPr>
        <p:spPr>
          <a:xfrm>
            <a:off x="400833" y="1277655"/>
            <a:ext cx="1141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Liraglutide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intimal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hyperplasia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stent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implantation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BF05B5-92D9-AA3C-6E9D-51E6A61D8380}"/>
              </a:ext>
            </a:extLst>
          </p:cNvPr>
          <p:cNvSpPr txBox="1"/>
          <p:nvPr/>
        </p:nvSpPr>
        <p:spPr>
          <a:xfrm>
            <a:off x="6610636" y="2828535"/>
            <a:ext cx="53767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glycemic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variability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the NLRP3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inflammasome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/IL-10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signaling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999CA2-2D6B-FEEE-4F0E-4A4D73D65139}"/>
              </a:ext>
            </a:extLst>
          </p:cNvPr>
          <p:cNvSpPr txBox="1"/>
          <p:nvPr/>
        </p:nvSpPr>
        <p:spPr>
          <a:xfrm>
            <a:off x="9619988" y="6550223"/>
            <a:ext cx="2473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Jinggang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Front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Pharm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7E259E-BAD3-8BA6-E355-D567B7F4A325}"/>
              </a:ext>
            </a:extLst>
          </p:cNvPr>
          <p:cNvSpPr txBox="1"/>
          <p:nvPr/>
        </p:nvSpPr>
        <p:spPr>
          <a:xfrm>
            <a:off x="6402376" y="2276946"/>
            <a:ext cx="6100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GLP-1 receptor-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it-IT" sz="2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AB00FE-7DD9-DC0C-D6E9-46FD633C1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24" y="4675194"/>
            <a:ext cx="4424794" cy="15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129E13-3648-F232-A803-003614478124}"/>
              </a:ext>
            </a:extLst>
          </p:cNvPr>
          <p:cNvSpPr txBox="1"/>
          <p:nvPr/>
        </p:nvSpPr>
        <p:spPr>
          <a:xfrm>
            <a:off x="2243138" y="0"/>
            <a:ext cx="77057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 err="1">
                <a:latin typeface="+mn-lt"/>
              </a:rPr>
              <a:t>Evaluating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semaglutide</a:t>
            </a:r>
            <a:r>
              <a:rPr lang="it-IT" sz="2800" dirty="0">
                <a:latin typeface="+mn-lt"/>
              </a:rPr>
              <a:t> in people with </a:t>
            </a:r>
            <a:r>
              <a:rPr lang="it-IT" sz="2800" dirty="0" err="1">
                <a:latin typeface="+mn-lt"/>
              </a:rPr>
              <a:t>symptomatic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peripheral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artery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disease</a:t>
            </a:r>
            <a:r>
              <a:rPr lang="it-IT" sz="2800" dirty="0">
                <a:latin typeface="+mn-lt"/>
              </a:rPr>
              <a:t> and </a:t>
            </a:r>
            <a:r>
              <a:rPr lang="it-IT" sz="2800" dirty="0" err="1">
                <a:latin typeface="+mn-lt"/>
              </a:rPr>
              <a:t>type</a:t>
            </a:r>
            <a:r>
              <a:rPr lang="it-IT" sz="2800" dirty="0">
                <a:latin typeface="+mn-lt"/>
              </a:rPr>
              <a:t> 2 </a:t>
            </a:r>
            <a:r>
              <a:rPr lang="it-IT" sz="2800" dirty="0" err="1">
                <a:latin typeface="+mn-lt"/>
              </a:rPr>
              <a:t>diabetes</a:t>
            </a:r>
            <a:r>
              <a:rPr lang="it-IT" sz="2800" dirty="0">
                <a:latin typeface="+mn-lt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8C592-1F46-811D-579E-58060470C784}"/>
              </a:ext>
            </a:extLst>
          </p:cNvPr>
          <p:cNvSpPr txBox="1"/>
          <p:nvPr/>
        </p:nvSpPr>
        <p:spPr>
          <a:xfrm>
            <a:off x="6583363" y="6432117"/>
            <a:ext cx="53403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latin typeface="+mn-lt"/>
              </a:rPr>
              <a:t>Bonaca</a:t>
            </a:r>
            <a:r>
              <a:rPr lang="it-IT" dirty="0">
                <a:latin typeface="+mn-lt"/>
              </a:rPr>
              <a:t> MP, Eur Heart </a:t>
            </a:r>
            <a:r>
              <a:rPr lang="it-IT" dirty="0" err="1">
                <a:latin typeface="+mn-lt"/>
              </a:rPr>
              <a:t>J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Cardiovasc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Pharmacother</a:t>
            </a:r>
            <a:r>
              <a:rPr lang="it-IT" dirty="0">
                <a:latin typeface="+mn-lt"/>
              </a:rPr>
              <a:t> 2025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40963" name="New picture">
            <a:extLst>
              <a:ext uri="{FF2B5EF4-FFF2-40B4-BE49-F238E27FC236}">
                <a16:creationId xmlns:a16="http://schemas.microsoft.com/office/drawing/2014/main" id="{B4EEC84F-D072-BF75-8D85-7865F84A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8" t="26743" r="1964" b="44632"/>
          <a:stretch>
            <a:fillRect/>
          </a:stretch>
        </p:blipFill>
        <p:spPr bwMode="auto">
          <a:xfrm>
            <a:off x="187325" y="1668463"/>
            <a:ext cx="89662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438CA0-31AA-1A1D-8583-DE0E6069CF7C}"/>
              </a:ext>
            </a:extLst>
          </p:cNvPr>
          <p:cNvSpPr txBox="1"/>
          <p:nvPr/>
        </p:nvSpPr>
        <p:spPr>
          <a:xfrm>
            <a:off x="222250" y="1270000"/>
            <a:ext cx="11414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dirty="0" err="1">
                <a:latin typeface="+mn-lt"/>
              </a:rPr>
              <a:t>Symptomatic</a:t>
            </a:r>
            <a:r>
              <a:rPr lang="it-IT" dirty="0">
                <a:latin typeface="+mn-lt"/>
              </a:rPr>
              <a:t> PAD and T2D, </a:t>
            </a:r>
            <a:r>
              <a:rPr lang="it-IT" dirty="0" err="1">
                <a:latin typeface="+mn-lt"/>
              </a:rPr>
              <a:t>frequent</a:t>
            </a:r>
            <a:r>
              <a:rPr lang="it-IT" dirty="0">
                <a:latin typeface="+mn-lt"/>
              </a:rPr>
              <a:t> risk </a:t>
            </a:r>
            <a:r>
              <a:rPr lang="it-IT" dirty="0" err="1">
                <a:latin typeface="+mn-lt"/>
              </a:rPr>
              <a:t>factors</a:t>
            </a:r>
            <a:r>
              <a:rPr lang="it-IT" dirty="0">
                <a:latin typeface="+mn-lt"/>
              </a:rPr>
              <a:t> and </a:t>
            </a:r>
            <a:r>
              <a:rPr lang="it-IT" dirty="0" err="1">
                <a:latin typeface="+mn-lt"/>
              </a:rPr>
              <a:t>comorbidities</a:t>
            </a:r>
            <a:r>
              <a:rPr lang="it-IT" dirty="0">
                <a:latin typeface="+mn-lt"/>
              </a:rPr>
              <a:t>, and </a:t>
            </a:r>
            <a:r>
              <a:rPr lang="it-IT" dirty="0" err="1">
                <a:latin typeface="+mn-lt"/>
              </a:rPr>
              <a:t>functional</a:t>
            </a:r>
            <a:r>
              <a:rPr lang="it-IT" dirty="0">
                <a:latin typeface="+mn-lt"/>
              </a:rPr>
              <a:t> impairment</a:t>
            </a:r>
          </a:p>
        </p:txBody>
      </p:sp>
      <p:pic>
        <p:nvPicPr>
          <p:cNvPr id="40965" name="Immagine 8">
            <a:extLst>
              <a:ext uri="{FF2B5EF4-FFF2-40B4-BE49-F238E27FC236}">
                <a16:creationId xmlns:a16="http://schemas.microsoft.com/office/drawing/2014/main" id="{780AA2B2-53FF-BB8E-C537-420AC106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3213100"/>
            <a:ext cx="27511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336648-8D61-6F49-EA2B-8CE10455DE82}"/>
              </a:ext>
            </a:extLst>
          </p:cNvPr>
          <p:cNvSpPr txBox="1"/>
          <p:nvPr/>
        </p:nvSpPr>
        <p:spPr>
          <a:xfrm>
            <a:off x="9742488" y="1466850"/>
            <a:ext cx="18938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latin typeface="+mn-lt"/>
              </a:rPr>
              <a:t>STRIDE trial </a:t>
            </a:r>
            <a:endParaRPr lang="it-IT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37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1B8C6E-1E8C-2B42-7C8D-EF8168E1C599}"/>
              </a:ext>
            </a:extLst>
          </p:cNvPr>
          <p:cNvSpPr txBox="1"/>
          <p:nvPr/>
        </p:nvSpPr>
        <p:spPr>
          <a:xfrm>
            <a:off x="263525" y="822325"/>
            <a:ext cx="116649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latin typeface="+mn-lt"/>
              </a:rPr>
              <a:t>GLP-1(32–36) </a:t>
            </a:r>
            <a:r>
              <a:rPr lang="it-IT" sz="2000" dirty="0" err="1">
                <a:latin typeface="+mn-lt"/>
              </a:rPr>
              <a:t>Promotes</a:t>
            </a:r>
            <a:r>
              <a:rPr lang="it-IT" sz="2000" dirty="0">
                <a:latin typeface="+mn-lt"/>
              </a:rPr>
              <a:t> Blood </a:t>
            </a:r>
            <a:r>
              <a:rPr lang="it-IT" sz="2000" dirty="0" err="1">
                <a:latin typeface="+mn-lt"/>
              </a:rPr>
              <a:t>Perfusion</a:t>
            </a:r>
            <a:r>
              <a:rPr lang="it-IT" sz="2000" dirty="0">
                <a:latin typeface="+mn-lt"/>
              </a:rPr>
              <a:t> and </a:t>
            </a:r>
            <a:r>
              <a:rPr lang="it-IT" sz="2000" dirty="0" err="1">
                <a:latin typeface="+mn-lt"/>
              </a:rPr>
              <a:t>Angiogenesis</a:t>
            </a:r>
            <a:r>
              <a:rPr lang="it-IT" sz="2000" dirty="0">
                <a:latin typeface="+mn-lt"/>
              </a:rPr>
              <a:t> Post-HLI in T1DM Mice Independent of </a:t>
            </a:r>
            <a:r>
              <a:rPr lang="it-IT" sz="2000" dirty="0" err="1">
                <a:latin typeface="+mn-lt"/>
              </a:rPr>
              <a:t>Insulinotropic</a:t>
            </a:r>
            <a:r>
              <a:rPr lang="it-IT" sz="2000" dirty="0">
                <a:latin typeface="+mn-lt"/>
              </a:rPr>
              <a:t> Actions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7DB1AE-702A-3FC8-D93D-9DCFFA9FFD14}"/>
              </a:ext>
            </a:extLst>
          </p:cNvPr>
          <p:cNvSpPr txBox="1"/>
          <p:nvPr/>
        </p:nvSpPr>
        <p:spPr>
          <a:xfrm>
            <a:off x="7896225" y="6488113"/>
            <a:ext cx="60975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atin typeface="+mj-lt"/>
              </a:rPr>
              <a:t>Zhang Y, </a:t>
            </a:r>
            <a:r>
              <a:rPr lang="it-IT" dirty="0" err="1">
                <a:latin typeface="+mj-lt"/>
              </a:rPr>
              <a:t>Arterioscler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Thromb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Vasc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Biol</a:t>
            </a:r>
            <a:r>
              <a:rPr lang="it-IT" dirty="0">
                <a:latin typeface="+mj-lt"/>
              </a:rPr>
              <a:t>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70AF13-150B-D098-5D73-A30E0B6899C5}"/>
              </a:ext>
            </a:extLst>
          </p:cNvPr>
          <p:cNvSpPr txBox="1"/>
          <p:nvPr/>
        </p:nvSpPr>
        <p:spPr>
          <a:xfrm>
            <a:off x="2595563" y="7938"/>
            <a:ext cx="70008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dirty="0" err="1">
                <a:latin typeface="+mn-lt"/>
              </a:rPr>
              <a:t>Novel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Angiogenesis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Role</a:t>
            </a:r>
            <a:r>
              <a:rPr lang="it-IT" sz="2800" dirty="0">
                <a:latin typeface="+mn-lt"/>
              </a:rPr>
              <a:t> of GLP-1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6DBE9A-BC2F-5C7F-FB68-8352D8ABC1FF}"/>
              </a:ext>
            </a:extLst>
          </p:cNvPr>
          <p:cNvSpPr txBox="1"/>
          <p:nvPr/>
        </p:nvSpPr>
        <p:spPr>
          <a:xfrm>
            <a:off x="263525" y="5749925"/>
            <a:ext cx="116649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latin typeface="+mn-lt"/>
              </a:rPr>
              <a:t>Both</a:t>
            </a:r>
            <a:r>
              <a:rPr lang="it-IT" dirty="0">
                <a:latin typeface="+mn-lt"/>
              </a:rPr>
              <a:t> GLP-1 (</a:t>
            </a:r>
            <a:r>
              <a:rPr lang="it-IT" dirty="0" err="1">
                <a:latin typeface="+mn-lt"/>
              </a:rPr>
              <a:t>glucagon</a:t>
            </a:r>
            <a:r>
              <a:rPr lang="it-IT" dirty="0">
                <a:latin typeface="+mn-lt"/>
              </a:rPr>
              <a:t>-like peptide 1; 32–36) and GLP-1R (GLP-1 receptor) are </a:t>
            </a:r>
            <a:r>
              <a:rPr lang="it-IT" dirty="0" err="1">
                <a:latin typeface="+mn-lt"/>
              </a:rPr>
              <a:t>required</a:t>
            </a:r>
            <a:r>
              <a:rPr lang="it-IT" dirty="0">
                <a:latin typeface="+mn-lt"/>
              </a:rPr>
              <a:t> in </a:t>
            </a:r>
            <a:r>
              <a:rPr lang="it-IT" dirty="0" err="1">
                <a:latin typeface="+mn-lt"/>
              </a:rPr>
              <a:t>improving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angiogenesis</a:t>
            </a:r>
            <a:r>
              <a:rPr lang="it-IT" dirty="0">
                <a:latin typeface="+mn-lt"/>
              </a:rPr>
              <a:t> via the </a:t>
            </a:r>
            <a:r>
              <a:rPr lang="it-IT" dirty="0" err="1">
                <a:latin typeface="+mn-lt"/>
              </a:rPr>
              <a:t>eNOS</a:t>
            </a:r>
            <a:r>
              <a:rPr lang="it-IT" dirty="0">
                <a:latin typeface="+mn-lt"/>
              </a:rPr>
              <a:t> (</a:t>
            </a:r>
            <a:r>
              <a:rPr lang="it-IT" dirty="0" err="1">
                <a:latin typeface="+mn-lt"/>
              </a:rPr>
              <a:t>endothelial</a:t>
            </a:r>
            <a:r>
              <a:rPr lang="it-IT" dirty="0">
                <a:latin typeface="+mn-lt"/>
              </a:rPr>
              <a:t> NO </a:t>
            </a:r>
            <a:r>
              <a:rPr lang="it-IT" dirty="0" err="1">
                <a:latin typeface="+mn-lt"/>
              </a:rPr>
              <a:t>synthase</a:t>
            </a:r>
            <a:r>
              <a:rPr lang="it-IT" dirty="0">
                <a:latin typeface="+mn-lt"/>
              </a:rPr>
              <a:t>)/cGMP/PKG (</a:t>
            </a:r>
            <a:r>
              <a:rPr lang="it-IT" dirty="0" err="1">
                <a:latin typeface="+mn-lt"/>
              </a:rPr>
              <a:t>protein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kinase</a:t>
            </a:r>
            <a:r>
              <a:rPr lang="it-IT" dirty="0">
                <a:latin typeface="+mn-lt"/>
              </a:rPr>
              <a:t> G) pathway</a:t>
            </a:r>
            <a:br>
              <a:rPr lang="it-IT" dirty="0">
                <a:latin typeface="+mn-lt"/>
              </a:rPr>
            </a:br>
            <a:endParaRPr lang="it-IT" dirty="0">
              <a:latin typeface="+mn-lt"/>
            </a:endParaRPr>
          </a:p>
        </p:txBody>
      </p:sp>
      <p:grpSp>
        <p:nvGrpSpPr>
          <p:cNvPr id="41989" name="Gruppo 12">
            <a:extLst>
              <a:ext uri="{FF2B5EF4-FFF2-40B4-BE49-F238E27FC236}">
                <a16:creationId xmlns:a16="http://schemas.microsoft.com/office/drawing/2014/main" id="{43765606-8018-7BF2-FAAF-942E0770C050}"/>
              </a:ext>
            </a:extLst>
          </p:cNvPr>
          <p:cNvGrpSpPr>
            <a:grpSpLocks/>
          </p:cNvGrpSpPr>
          <p:nvPr/>
        </p:nvGrpSpPr>
        <p:grpSpPr bwMode="auto">
          <a:xfrm>
            <a:off x="7129463" y="1433513"/>
            <a:ext cx="3816350" cy="4132262"/>
            <a:chOff x="6672064" y="1461826"/>
            <a:chExt cx="3816424" cy="4133058"/>
          </a:xfrm>
        </p:grpSpPr>
        <p:pic>
          <p:nvPicPr>
            <p:cNvPr id="41992" name="Immagine 9">
              <a:extLst>
                <a:ext uri="{FF2B5EF4-FFF2-40B4-BE49-F238E27FC236}">
                  <a16:creationId xmlns:a16="http://schemas.microsoft.com/office/drawing/2014/main" id="{45AFDA7C-C858-BD7F-950A-52EF81D9A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080" y="1461826"/>
              <a:ext cx="3672408" cy="4133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CasellaDiTesto 11">
              <a:extLst>
                <a:ext uri="{FF2B5EF4-FFF2-40B4-BE49-F238E27FC236}">
                  <a16:creationId xmlns:a16="http://schemas.microsoft.com/office/drawing/2014/main" id="{D1F9085C-25C8-3A5D-9B29-02EE29D06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064" y="1985046"/>
              <a:ext cx="47084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it-IT" altLang="it-IT"/>
            </a:p>
          </p:txBody>
        </p:sp>
      </p:grpSp>
      <p:pic>
        <p:nvPicPr>
          <p:cNvPr id="41990" name="Immagine 13">
            <a:extLst>
              <a:ext uri="{FF2B5EF4-FFF2-40B4-BE49-F238E27FC236}">
                <a16:creationId xmlns:a16="http://schemas.microsoft.com/office/drawing/2014/main" id="{FB3017F1-FEA5-14DC-13D1-A5D6F2D8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/>
          <a:stretch>
            <a:fillRect/>
          </a:stretch>
        </p:blipFill>
        <p:spPr bwMode="auto">
          <a:xfrm>
            <a:off x="3359150" y="2601913"/>
            <a:ext cx="2489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magine 14">
            <a:extLst>
              <a:ext uri="{FF2B5EF4-FFF2-40B4-BE49-F238E27FC236}">
                <a16:creationId xmlns:a16="http://schemas.microsoft.com/office/drawing/2014/main" id="{D0F10477-5500-DF8D-C103-299A03FA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29845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52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52BAF-9755-757C-9502-84C835F9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72D5C1-FFB7-066E-D74E-93BF7E19036C}"/>
              </a:ext>
            </a:extLst>
          </p:cNvPr>
          <p:cNvSpPr txBox="1"/>
          <p:nvPr/>
        </p:nvSpPr>
        <p:spPr>
          <a:xfrm>
            <a:off x="1584644" y="955146"/>
            <a:ext cx="9022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Semaglutide on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C5211E3-3F53-CC37-DB59-55DB88BAF91C}"/>
              </a:ext>
            </a:extLst>
          </p:cNvPr>
          <p:cNvGrpSpPr/>
          <p:nvPr/>
        </p:nvGrpSpPr>
        <p:grpSpPr>
          <a:xfrm>
            <a:off x="173728" y="2146840"/>
            <a:ext cx="7119648" cy="4284700"/>
            <a:chOff x="4280214" y="1974273"/>
            <a:chExt cx="4601386" cy="259080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0369D14-A8A0-C567-6FE3-02CDE9171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9798" b="35152"/>
            <a:stretch/>
          </p:blipFill>
          <p:spPr>
            <a:xfrm>
              <a:off x="4280215" y="3082637"/>
              <a:ext cx="4601383" cy="346363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AC03B87-55FE-D22C-288F-F0EBA5B1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3333"/>
            <a:stretch/>
          </p:blipFill>
          <p:spPr>
            <a:xfrm>
              <a:off x="4280217" y="1974273"/>
              <a:ext cx="4601383" cy="4572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B700666-E4C8-E4A9-5281-18DEBCE9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1414" b="51313"/>
            <a:stretch/>
          </p:blipFill>
          <p:spPr>
            <a:xfrm>
              <a:off x="4280216" y="2518063"/>
              <a:ext cx="4601383" cy="49876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6146586-FA10-82DB-F582-949D9D4F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3737" b="9697"/>
            <a:stretch/>
          </p:blipFill>
          <p:spPr>
            <a:xfrm>
              <a:off x="4280214" y="3429000"/>
              <a:ext cx="4601383" cy="1136074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490BC9C-4B4C-DCEA-92F0-18973E05A0FA}"/>
              </a:ext>
            </a:extLst>
          </p:cNvPr>
          <p:cNvSpPr txBox="1"/>
          <p:nvPr/>
        </p:nvSpPr>
        <p:spPr>
          <a:xfrm>
            <a:off x="1584644" y="1870181"/>
            <a:ext cx="158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59595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FLOW Trial 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F180C4AC-69A5-6817-8878-493C2C979CB4}"/>
              </a:ext>
            </a:extLst>
          </p:cNvPr>
          <p:cNvSpPr/>
          <p:nvPr/>
        </p:nvSpPr>
        <p:spPr>
          <a:xfrm>
            <a:off x="8076775" y="3537457"/>
            <a:ext cx="3726871" cy="2212474"/>
          </a:xfrm>
          <a:prstGeom prst="roundRect">
            <a:avLst/>
          </a:prstGeom>
          <a:solidFill>
            <a:srgbClr val="FF50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STAGE 4 CKM</a:t>
            </a:r>
          </a:p>
          <a:p>
            <a:pPr algn="ctr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CVD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Hypertrigliceridemia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CVD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Hypertension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CVD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CVD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CKD and CVD</a:t>
            </a:r>
          </a:p>
        </p:txBody>
      </p:sp>
      <p:sp>
        <p:nvSpPr>
          <p:cNvPr id="21" name="Freccia curva 20">
            <a:extLst>
              <a:ext uri="{FF2B5EF4-FFF2-40B4-BE49-F238E27FC236}">
                <a16:creationId xmlns:a16="http://schemas.microsoft.com/office/drawing/2014/main" id="{A3E4C757-1DB4-E7D0-4A41-851C2C9FB4B9}"/>
              </a:ext>
            </a:extLst>
          </p:cNvPr>
          <p:cNvSpPr/>
          <p:nvPr/>
        </p:nvSpPr>
        <p:spPr>
          <a:xfrm rot="5400000">
            <a:off x="8136145" y="2141561"/>
            <a:ext cx="709336" cy="1898071"/>
          </a:xfrm>
          <a:prstGeom prst="bentArrow">
            <a:avLst>
              <a:gd name="adj1" fmla="val 32369"/>
              <a:gd name="adj2" fmla="val 25000"/>
              <a:gd name="adj3" fmla="val 25000"/>
              <a:gd name="adj4" fmla="val 43750"/>
            </a:avLst>
          </a:prstGeom>
          <a:solidFill>
            <a:srgbClr val="FF50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CE36858-6744-154D-1991-CEEB3BE1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260" y="2127738"/>
            <a:ext cx="1932757" cy="13012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6670CD-840E-5FCD-ACC4-8AD5BE48E5CA}"/>
              </a:ext>
            </a:extLst>
          </p:cNvPr>
          <p:cNvSpPr txBox="1"/>
          <p:nvPr/>
        </p:nvSpPr>
        <p:spPr>
          <a:xfrm>
            <a:off x="7249750" y="6550223"/>
            <a:ext cx="4942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Perkovic, NEJM 2024; AHA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irculation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2023 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464AB3-E74E-7BDC-564E-53475F5D9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7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ABF6-C9D6-C00A-4B90-D93B36B6A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57D4D-3B6E-B45D-2E16-511413BD3431}"/>
              </a:ext>
            </a:extLst>
          </p:cNvPr>
          <p:cNvSpPr txBox="1"/>
          <p:nvPr/>
        </p:nvSpPr>
        <p:spPr>
          <a:xfrm>
            <a:off x="10228706" y="6539847"/>
            <a:ext cx="170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59595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Perkovic, NEJM 2024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B1CDE9-83B5-8557-8D77-3E0648E58D7B}"/>
              </a:ext>
            </a:extLst>
          </p:cNvPr>
          <p:cNvSpPr txBox="1"/>
          <p:nvPr/>
        </p:nvSpPr>
        <p:spPr>
          <a:xfrm>
            <a:off x="790356" y="1504260"/>
            <a:ext cx="158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59595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FLOW Trial 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459CBF-467F-37BB-FE97-18315F35E986}"/>
              </a:ext>
            </a:extLst>
          </p:cNvPr>
          <p:cNvSpPr txBox="1"/>
          <p:nvPr/>
        </p:nvSpPr>
        <p:spPr>
          <a:xfrm>
            <a:off x="5590815" y="26656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Subgroup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Analysis of the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92E8BE9-FCE4-8E12-304F-F079817E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2" y="3034987"/>
            <a:ext cx="7978139" cy="185572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06894DC-AB57-157A-5546-75C81CE5DE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6" t="831" r="1" b="2049"/>
          <a:stretch/>
        </p:blipFill>
        <p:spPr>
          <a:xfrm>
            <a:off x="383259" y="1953070"/>
            <a:ext cx="2775577" cy="457428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82A234D-B843-94F5-42F8-0D970BE3EF5D}"/>
              </a:ext>
            </a:extLst>
          </p:cNvPr>
          <p:cNvSpPr/>
          <p:nvPr/>
        </p:nvSpPr>
        <p:spPr>
          <a:xfrm>
            <a:off x="3915783" y="4334485"/>
            <a:ext cx="946673" cy="5562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9471C3-4AEE-1D3B-A01A-2F93793341EE}"/>
              </a:ext>
            </a:extLst>
          </p:cNvPr>
          <p:cNvSpPr txBox="1"/>
          <p:nvPr/>
        </p:nvSpPr>
        <p:spPr>
          <a:xfrm>
            <a:off x="1584644" y="955146"/>
            <a:ext cx="9022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Semaglutide on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5508A6-4DBC-ACC2-CCB4-28095FBFF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2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3138E2-1D6C-49A2-BCD0-BC18D8E32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FACC6A-D116-EE4A-8863-4BBFC8B315DE}"/>
              </a:ext>
            </a:extLst>
          </p:cNvPr>
          <p:cNvSpPr txBox="1"/>
          <p:nvPr/>
        </p:nvSpPr>
        <p:spPr>
          <a:xfrm>
            <a:off x="0" y="97324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REMODEL-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-of-action trial with semaglutide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5260B0-4F04-8BAC-7D92-33E2CC30E280}"/>
              </a:ext>
            </a:extLst>
          </p:cNvPr>
          <p:cNvSpPr txBox="1"/>
          <p:nvPr/>
        </p:nvSpPr>
        <p:spPr>
          <a:xfrm>
            <a:off x="8911935" y="6550223"/>
            <a:ext cx="3280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Cherney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DZI,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Nephrol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Dial Transplant,2025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9BA3AE-3916-CF90-B5C8-0AE17B7F2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35" y="1846315"/>
            <a:ext cx="3048000" cy="48387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E0B278-72C3-3594-2034-1CC220F2A2F5}"/>
              </a:ext>
            </a:extLst>
          </p:cNvPr>
          <p:cNvSpPr txBox="1"/>
          <p:nvPr/>
        </p:nvSpPr>
        <p:spPr>
          <a:xfrm>
            <a:off x="6448964" y="1712330"/>
            <a:ext cx="3148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</a:p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51.1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/min per 1.73 m2</a:t>
            </a: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UACR  187 (60.5, 546) mg/g</a:t>
            </a:r>
          </a:p>
          <a:p>
            <a:pPr algn="ctr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19AD70A-D2E5-41E0-CF32-3C1A9F866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74" y="3066974"/>
            <a:ext cx="7772400" cy="34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A4125-554F-D756-2CCB-8026AC967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190A15-C010-A8A1-63E1-AB6970FF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5DD55A-8D54-BF4D-3D31-9289F2838592}"/>
              </a:ext>
            </a:extLst>
          </p:cNvPr>
          <p:cNvSpPr txBox="1"/>
          <p:nvPr/>
        </p:nvSpPr>
        <p:spPr>
          <a:xfrm>
            <a:off x="294904" y="1078071"/>
            <a:ext cx="1160219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Antonio Rossi, in the last two years, has received speaking and/or consulting fees from: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/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Roche Diabetes Care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Abbott </a:t>
            </a:r>
            <a:r>
              <a:rPr lang="it-IT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it-IT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Ypsomed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96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D2CBE6-8CDB-A25E-7BD2-8DFDC441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5"/>
            <a:ext cx="12192000" cy="10780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E23409-8A98-985B-AE48-C402113E6C72}"/>
              </a:ext>
            </a:extLst>
          </p:cNvPr>
          <p:cNvSpPr txBox="1"/>
          <p:nvPr/>
        </p:nvSpPr>
        <p:spPr>
          <a:xfrm>
            <a:off x="7795755" y="6572930"/>
            <a:ext cx="355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Loomba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Lancet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F61E30-2A9B-412C-4AAD-37C667A2F493}"/>
              </a:ext>
            </a:extLst>
          </p:cNvPr>
          <p:cNvSpPr txBox="1"/>
          <p:nvPr/>
        </p:nvSpPr>
        <p:spPr>
          <a:xfrm>
            <a:off x="5781759" y="5253754"/>
            <a:ext cx="5717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it-IT" sz="20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imaging </a:t>
            </a:r>
            <a:r>
              <a:rPr lang="it-IT" sz="2000" dirty="0" err="1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20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baseline to week 48;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Semaglutide 2.4 mg once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weekly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with non-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alcoholic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steatohepatitis-related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cirrhosis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A0158A2-52FD-3EEF-91DB-5A88F7CCFF72}"/>
              </a:ext>
            </a:extLst>
          </p:cNvPr>
          <p:cNvGrpSpPr/>
          <p:nvPr/>
        </p:nvGrpSpPr>
        <p:grpSpPr>
          <a:xfrm>
            <a:off x="4607841" y="1630840"/>
            <a:ext cx="7279359" cy="3596320"/>
            <a:chOff x="5271456" y="1884019"/>
            <a:chExt cx="6891813" cy="330330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77BE78E-0287-A960-E7D5-7A0D484E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1456" y="2068685"/>
              <a:ext cx="6891813" cy="3118641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0149F74-CB3E-4419-24DE-60D2D2568CFA}"/>
                </a:ext>
              </a:extLst>
            </p:cNvPr>
            <p:cNvSpPr txBox="1"/>
            <p:nvPr/>
          </p:nvSpPr>
          <p:spPr>
            <a:xfrm>
              <a:off x="6261902" y="1884019"/>
              <a:ext cx="3703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8D70E5F5-0582-194C-9A7B-B7719D30249A}"/>
                </a:ext>
              </a:extLst>
            </p:cNvPr>
            <p:cNvSpPr txBox="1"/>
            <p:nvPr/>
          </p:nvSpPr>
          <p:spPr>
            <a:xfrm>
              <a:off x="9427325" y="1933816"/>
              <a:ext cx="3703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FA1CC2C-1F78-831F-7D10-3EB498B4E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08" y="1771873"/>
            <a:ext cx="3227331" cy="448387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D11447-EE7A-C502-2614-A7B2B097BC32}"/>
              </a:ext>
            </a:extLst>
          </p:cNvPr>
          <p:cNvSpPr txBox="1"/>
          <p:nvPr/>
        </p:nvSpPr>
        <p:spPr>
          <a:xfrm>
            <a:off x="2137776" y="1084866"/>
            <a:ext cx="7916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Treatment of non‑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alcoholic</a:t>
            </a:r>
            <a:r>
              <a:rPr lang="it-IT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fatty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it-IT" sz="32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74221E-D264-2600-77A5-82757FDC25E1}"/>
              </a:ext>
            </a:extLst>
          </p:cNvPr>
          <p:cNvSpPr txBox="1"/>
          <p:nvPr/>
        </p:nvSpPr>
        <p:spPr>
          <a:xfrm>
            <a:off x="1382854" y="6572930"/>
            <a:ext cx="261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Andreasen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CR, Diabetologia 2023</a:t>
            </a:r>
          </a:p>
        </p:txBody>
      </p:sp>
    </p:spTree>
    <p:extLst>
      <p:ext uri="{BB962C8B-B14F-4D97-AF65-F5344CB8AC3E}">
        <p14:creationId xmlns:p14="http://schemas.microsoft.com/office/powerpoint/2010/main" val="953125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8BECD1-E5AA-6432-D2EF-2E7D9AE7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525A790-472A-2D5D-B582-A3DC1AF9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5"/>
            <a:ext cx="12192000" cy="10780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1A6378-74B7-8C37-F8BA-484A2F231D83}"/>
              </a:ext>
            </a:extLst>
          </p:cNvPr>
          <p:cNvSpPr txBox="1"/>
          <p:nvPr/>
        </p:nvSpPr>
        <p:spPr>
          <a:xfrm>
            <a:off x="8640707" y="6550223"/>
            <a:ext cx="355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Loomba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Lancet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4274A2-4541-A648-B942-4CCCA80AA12A}"/>
              </a:ext>
            </a:extLst>
          </p:cNvPr>
          <p:cNvSpPr txBox="1"/>
          <p:nvPr/>
        </p:nvSpPr>
        <p:spPr>
          <a:xfrm>
            <a:off x="667264" y="1173891"/>
            <a:ext cx="1108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3AA173-BA01-19F6-3151-362330A4D5E2}"/>
              </a:ext>
            </a:extLst>
          </p:cNvPr>
          <p:cNvSpPr txBox="1"/>
          <p:nvPr/>
        </p:nvSpPr>
        <p:spPr>
          <a:xfrm>
            <a:off x="244046" y="5360943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Improvement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in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liver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fibrosis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and no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worsening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of NASH (A) and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resolution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of NASH (B)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at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48 weeks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0BA0E5-9FBB-FDBB-0361-D304C668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64" y="2617133"/>
            <a:ext cx="4787900" cy="24384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9D21F1-7679-E5F2-EFBD-0BD8101330EB}"/>
              </a:ext>
            </a:extLst>
          </p:cNvPr>
          <p:cNvSpPr txBox="1"/>
          <p:nvPr/>
        </p:nvSpPr>
        <p:spPr>
          <a:xfrm>
            <a:off x="6342104" y="5360943"/>
            <a:ext cx="6098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Change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in imaging </a:t>
            </a:r>
            <a:r>
              <a:rPr lang="it-IT" dirty="0" err="1">
                <a:solidFill>
                  <a:srgbClr val="141413"/>
                </a:solidFill>
                <a:effectLst/>
                <a:latin typeface="Helvetica" pitchFamily="2" charset="0"/>
              </a:rPr>
              <a:t>parameters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baseline to week 48; </a:t>
            </a:r>
            <a:r>
              <a:rPr lang="it-IT" dirty="0"/>
              <a:t>Semaglutide 2·4 mg once </a:t>
            </a:r>
            <a:r>
              <a:rPr lang="it-IT" dirty="0" err="1"/>
              <a:t>weekly</a:t>
            </a:r>
            <a:r>
              <a:rPr lang="it-IT" dirty="0"/>
              <a:t> in </a:t>
            </a:r>
            <a:r>
              <a:rPr lang="it-IT" dirty="0" err="1"/>
              <a:t>patients</a:t>
            </a:r>
            <a:r>
              <a:rPr lang="it-IT" dirty="0"/>
              <a:t> with</a:t>
            </a:r>
          </a:p>
          <a:p>
            <a:pPr algn="ctr"/>
            <a:r>
              <a:rPr lang="it-IT" dirty="0"/>
              <a:t>non-</a:t>
            </a:r>
            <a:r>
              <a:rPr lang="it-IT" dirty="0" err="1"/>
              <a:t>alcoholic</a:t>
            </a:r>
            <a:r>
              <a:rPr lang="it-IT" dirty="0"/>
              <a:t> </a:t>
            </a:r>
            <a:r>
              <a:rPr lang="it-IT" dirty="0" err="1"/>
              <a:t>steatohepatitis-related</a:t>
            </a:r>
            <a:r>
              <a:rPr lang="it-IT" dirty="0"/>
              <a:t> </a:t>
            </a:r>
            <a:r>
              <a:rPr lang="it-IT" dirty="0" err="1"/>
              <a:t>cirrhosis</a:t>
            </a:r>
            <a:endParaRPr lang="it-IT" dirty="0"/>
          </a:p>
          <a:p>
            <a:pPr>
              <a:buNone/>
            </a:pPr>
            <a:endParaRPr lang="it-IT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92BE9D6-29D1-A004-BB6B-09CC2F54A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77" y="2448782"/>
            <a:ext cx="6098058" cy="27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6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85116-643C-D742-33F3-0FB1C87DC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DAF651-8AF9-3EE3-F112-45B6B647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5"/>
            <a:ext cx="12192000" cy="1078071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AF3B5E18-3346-44B0-45A3-73F2F1CA7298}"/>
              </a:ext>
            </a:extLst>
          </p:cNvPr>
          <p:cNvGrpSpPr/>
          <p:nvPr/>
        </p:nvGrpSpPr>
        <p:grpSpPr>
          <a:xfrm>
            <a:off x="265240" y="1470014"/>
            <a:ext cx="5019018" cy="5387986"/>
            <a:chOff x="838200" y="1929856"/>
            <a:chExt cx="4090604" cy="468899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FC3ADFB-0C48-952C-CCA6-D365A967F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039816"/>
              <a:ext cx="4090604" cy="4579034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49BBB18-554C-6680-2AEC-0CCEC618F064}"/>
                </a:ext>
              </a:extLst>
            </p:cNvPr>
            <p:cNvSpPr txBox="1"/>
            <p:nvPr/>
          </p:nvSpPr>
          <p:spPr>
            <a:xfrm>
              <a:off x="3078865" y="1929856"/>
              <a:ext cx="266218" cy="219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764B315-7EAD-06B3-C673-6E0E0805104E}"/>
                </a:ext>
              </a:extLst>
            </p:cNvPr>
            <p:cNvSpPr txBox="1"/>
            <p:nvPr/>
          </p:nvSpPr>
          <p:spPr>
            <a:xfrm>
              <a:off x="962627" y="2001975"/>
              <a:ext cx="266218" cy="219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F356F55-CEAF-261D-455E-8AA6C4B8D2E6}"/>
                </a:ext>
              </a:extLst>
            </p:cNvPr>
            <p:cNvSpPr txBox="1"/>
            <p:nvPr/>
          </p:nvSpPr>
          <p:spPr>
            <a:xfrm>
              <a:off x="962627" y="4679736"/>
              <a:ext cx="266218" cy="219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5A8A98A-7846-2834-70C9-816111CF2A7E}"/>
                </a:ext>
              </a:extLst>
            </p:cNvPr>
            <p:cNvSpPr txBox="1"/>
            <p:nvPr/>
          </p:nvSpPr>
          <p:spPr>
            <a:xfrm>
              <a:off x="2945756" y="4679736"/>
              <a:ext cx="266218" cy="219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5E01E50-23A8-FED4-419B-C49C485643E6}"/>
              </a:ext>
            </a:extLst>
          </p:cNvPr>
          <p:cNvGrpSpPr/>
          <p:nvPr/>
        </p:nvGrpSpPr>
        <p:grpSpPr>
          <a:xfrm>
            <a:off x="6907743" y="1400590"/>
            <a:ext cx="3785735" cy="4996044"/>
            <a:chOff x="6864898" y="1662846"/>
            <a:chExt cx="3785735" cy="499604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893B2E1-B7C9-06C7-BD49-8F51C980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4898" y="1662846"/>
              <a:ext cx="3785735" cy="499604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AE42881-DF1E-371D-6C56-293198C67C16}"/>
                </a:ext>
              </a:extLst>
            </p:cNvPr>
            <p:cNvSpPr txBox="1"/>
            <p:nvPr/>
          </p:nvSpPr>
          <p:spPr>
            <a:xfrm>
              <a:off x="7138353" y="1774178"/>
              <a:ext cx="347240" cy="381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0E3672-822F-17CC-AB10-8CC4122CF2C1}"/>
              </a:ext>
            </a:extLst>
          </p:cNvPr>
          <p:cNvSpPr txBox="1"/>
          <p:nvPr/>
        </p:nvSpPr>
        <p:spPr>
          <a:xfrm>
            <a:off x="4470428" y="1003178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SURPASS-3 MRI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C048E6-EA32-7C8D-2A6E-08666EECA106}"/>
              </a:ext>
            </a:extLst>
          </p:cNvPr>
          <p:cNvSpPr txBox="1"/>
          <p:nvPr/>
        </p:nvSpPr>
        <p:spPr>
          <a:xfrm>
            <a:off x="9272149" y="6550223"/>
            <a:ext cx="2758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Gastaldelli A, Lancet Diab End 2022</a:t>
            </a:r>
          </a:p>
        </p:txBody>
      </p:sp>
    </p:spTree>
    <p:extLst>
      <p:ext uri="{BB962C8B-B14F-4D97-AF65-F5344CB8AC3E}">
        <p14:creationId xmlns:p14="http://schemas.microsoft.com/office/powerpoint/2010/main" val="167913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5D0F79-ECAD-06F8-956A-5BB948D0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2AA857-64C8-3DC8-3DDD-47E539C2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EE92F5-F482-D639-9223-059EDD54CAD8}"/>
              </a:ext>
            </a:extLst>
          </p:cNvPr>
          <p:cNvSpPr txBox="1"/>
          <p:nvPr/>
        </p:nvSpPr>
        <p:spPr>
          <a:xfrm>
            <a:off x="462887" y="1078071"/>
            <a:ext cx="11266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-like peptide-1 receptor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and muscle mass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FDD8A4-5ADF-B255-24C5-8701593BC54D}"/>
              </a:ext>
            </a:extLst>
          </p:cNvPr>
          <p:cNvSpPr txBox="1"/>
          <p:nvPr/>
        </p:nvSpPr>
        <p:spPr>
          <a:xfrm>
            <a:off x="8894618" y="6550223"/>
            <a:ext cx="3192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Ceasovschih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4E2B48-1A11-9BF6-BC0B-65B09E1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15" y="2428146"/>
            <a:ext cx="5702386" cy="31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0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CDCFFE-02E4-8789-A862-0136827F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7CF746-816D-D964-A38F-3417369B06F8}"/>
              </a:ext>
            </a:extLst>
          </p:cNvPr>
          <p:cNvSpPr txBox="1"/>
          <p:nvPr/>
        </p:nvSpPr>
        <p:spPr>
          <a:xfrm>
            <a:off x="171189" y="5474838"/>
            <a:ext cx="11849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LF (&lt;5%)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achieved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by 27% (1 mg), 52% (4 mg), 79% (8 mg), 86% (12 mg) and 0% (placebo) of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reductions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in body weight,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abdominal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insulin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sensitivity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B0A645-8EE7-329D-77C4-28D859D5323C}"/>
              </a:ext>
            </a:extLst>
          </p:cNvPr>
          <p:cNvSpPr txBox="1"/>
          <p:nvPr/>
        </p:nvSpPr>
        <p:spPr>
          <a:xfrm>
            <a:off x="9865786" y="6550223"/>
            <a:ext cx="2326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Sanyal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AJ,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Medicine 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4B3D2A-571C-709D-39C3-CBF34BF07048}"/>
              </a:ext>
            </a:extLst>
          </p:cNvPr>
          <p:cNvSpPr txBox="1"/>
          <p:nvPr/>
        </p:nvSpPr>
        <p:spPr>
          <a:xfrm>
            <a:off x="2359816" y="1048043"/>
            <a:ext cx="747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Triple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receptor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agonist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retatrutide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D109038-248F-020E-AF20-67D62F290983}"/>
              </a:ext>
            </a:extLst>
          </p:cNvPr>
          <p:cNvGrpSpPr/>
          <p:nvPr/>
        </p:nvGrpSpPr>
        <p:grpSpPr>
          <a:xfrm>
            <a:off x="5812954" y="1912570"/>
            <a:ext cx="5945689" cy="3282516"/>
            <a:chOff x="5427944" y="1787742"/>
            <a:chExt cx="5945689" cy="328251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C574065-4740-731F-8EBE-9AA7EA3ED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7944" y="1787742"/>
              <a:ext cx="5945689" cy="3282516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4BDAE17-045E-58F8-DBD8-88CA889280BD}"/>
                </a:ext>
              </a:extLst>
            </p:cNvPr>
            <p:cNvSpPr txBox="1"/>
            <p:nvPr/>
          </p:nvSpPr>
          <p:spPr>
            <a:xfrm>
              <a:off x="5586608" y="2091025"/>
              <a:ext cx="184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4D1E525-1A3B-8CBD-74A0-6E0F1C3C4D54}"/>
              </a:ext>
            </a:extLst>
          </p:cNvPr>
          <p:cNvGrpSpPr/>
          <p:nvPr/>
        </p:nvGrpSpPr>
        <p:grpSpPr>
          <a:xfrm>
            <a:off x="171189" y="1846521"/>
            <a:ext cx="5256755" cy="3293754"/>
            <a:chOff x="171189" y="1846521"/>
            <a:chExt cx="5256755" cy="329375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B64C955-CC79-3B6E-99C6-B1B9EC05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189" y="1887657"/>
              <a:ext cx="5256755" cy="3252618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3F76F60-79D2-D97E-DA0A-B22CDF50D9DE}"/>
                </a:ext>
              </a:extLst>
            </p:cNvPr>
            <p:cNvSpPr txBox="1"/>
            <p:nvPr/>
          </p:nvSpPr>
          <p:spPr>
            <a:xfrm>
              <a:off x="340991" y="1846521"/>
              <a:ext cx="184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577530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55AA1-A021-9202-807C-CA11A0561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DA439F-A9C9-9FB9-52C2-064FDD7F2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43B8E22-5E13-BB49-623E-F85034010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49" y="1871081"/>
            <a:ext cx="7301073" cy="45468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2439B0-E531-6E19-FCC7-4AF53D30DD62}"/>
              </a:ext>
            </a:extLst>
          </p:cNvPr>
          <p:cNvSpPr txBox="1"/>
          <p:nvPr/>
        </p:nvSpPr>
        <p:spPr>
          <a:xfrm>
            <a:off x="462887" y="1078071"/>
            <a:ext cx="11266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-like peptide-1 receptor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and muscle mass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5D2F43-3EDB-A026-E5C7-708167CC4493}"/>
              </a:ext>
            </a:extLst>
          </p:cNvPr>
          <p:cNvSpPr txBox="1"/>
          <p:nvPr/>
        </p:nvSpPr>
        <p:spPr>
          <a:xfrm>
            <a:off x="8894618" y="6550223"/>
            <a:ext cx="3192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Ceasovschih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F13EA7-BD0E-980C-B879-004AEDBF6C55}"/>
              </a:ext>
            </a:extLst>
          </p:cNvPr>
          <p:cNvSpPr txBox="1"/>
          <p:nvPr/>
        </p:nvSpPr>
        <p:spPr>
          <a:xfrm>
            <a:off x="7881041" y="2020858"/>
            <a:ext cx="4118372" cy="424731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Skeletal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muscle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key energy consumer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immunomodulatory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hub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Microcirculation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oxidation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Mitochondrial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activity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insulin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dysfunction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Sarcopenic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-high risk of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falls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of life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risk of CV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mortality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4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A8A3E-CC89-34B6-82BA-B33B7ABAD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39161CB-6DC5-621C-6753-C4D836CA1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9D05E4-0443-88E1-D360-19534BCC5346}"/>
              </a:ext>
            </a:extLst>
          </p:cNvPr>
          <p:cNvSpPr txBox="1"/>
          <p:nvPr/>
        </p:nvSpPr>
        <p:spPr>
          <a:xfrm>
            <a:off x="3957337" y="945305"/>
            <a:ext cx="4277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SURPASS-3 MRI post hoc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29C87F-D122-3938-2943-F4B17EE5A226}"/>
              </a:ext>
            </a:extLst>
          </p:cNvPr>
          <p:cNvSpPr txBox="1"/>
          <p:nvPr/>
        </p:nvSpPr>
        <p:spPr>
          <a:xfrm>
            <a:off x="9601200" y="6550223"/>
            <a:ext cx="2701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Sattar </a:t>
            </a: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Lancet Diab End 2025</a:t>
            </a:r>
            <a:endParaRPr lang="it-IT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030E4B-A6B7-1833-413D-1D234E77CB44}"/>
              </a:ext>
            </a:extLst>
          </p:cNvPr>
          <p:cNvSpPr txBox="1"/>
          <p:nvPr/>
        </p:nvSpPr>
        <p:spPr>
          <a:xfrm>
            <a:off x="263972" y="2059886"/>
            <a:ext cx="6735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muscle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people with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DE37C5B-AE3D-79BA-EFFE-E4EC5544C636}"/>
              </a:ext>
            </a:extLst>
          </p:cNvPr>
          <p:cNvGrpSpPr/>
          <p:nvPr/>
        </p:nvGrpSpPr>
        <p:grpSpPr>
          <a:xfrm>
            <a:off x="0" y="3132873"/>
            <a:ext cx="7110248" cy="3001380"/>
            <a:chOff x="247782" y="2719298"/>
            <a:chExt cx="7836782" cy="341942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BAB858D-1FCE-154E-27E5-1A0659E0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782" y="2719298"/>
              <a:ext cx="7836782" cy="341942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2AFC1B7-64C3-CC64-8E4B-E0109047A0D7}"/>
                </a:ext>
              </a:extLst>
            </p:cNvPr>
            <p:cNvSpPr txBox="1"/>
            <p:nvPr/>
          </p:nvSpPr>
          <p:spPr>
            <a:xfrm>
              <a:off x="247782" y="2719298"/>
              <a:ext cx="290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D476E0A-1727-2B88-ABB0-4850B8D846F2}"/>
              </a:ext>
            </a:extLst>
          </p:cNvPr>
          <p:cNvGrpSpPr/>
          <p:nvPr/>
        </p:nvGrpSpPr>
        <p:grpSpPr>
          <a:xfrm>
            <a:off x="7802118" y="1648692"/>
            <a:ext cx="4277325" cy="4720318"/>
            <a:chOff x="7815974" y="1823740"/>
            <a:chExt cx="3920021" cy="454526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C85BA78-8BF7-74B6-9B38-848F4861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670"/>
            <a:stretch>
              <a:fillRect/>
            </a:stretch>
          </p:blipFill>
          <p:spPr>
            <a:xfrm>
              <a:off x="7815974" y="1904789"/>
              <a:ext cx="3920021" cy="446422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599C496-7312-CBEF-E629-4542541545FF}"/>
                </a:ext>
              </a:extLst>
            </p:cNvPr>
            <p:cNvSpPr txBox="1"/>
            <p:nvPr/>
          </p:nvSpPr>
          <p:spPr>
            <a:xfrm>
              <a:off x="8061241" y="1823740"/>
              <a:ext cx="346842" cy="3992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36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23119-9A31-BC14-9675-C14FEDE2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D6B27AE-3A69-C340-FD06-AEC522F8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50EDEE-0DD5-29D0-04CB-38E156808EA6}"/>
              </a:ext>
            </a:extLst>
          </p:cNvPr>
          <p:cNvSpPr txBox="1"/>
          <p:nvPr/>
        </p:nvSpPr>
        <p:spPr>
          <a:xfrm>
            <a:off x="462887" y="1078071"/>
            <a:ext cx="11266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-like peptide-1 receptor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and muscle mass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4C5B57-C9BF-71DE-6B09-106CF4C67D64}"/>
              </a:ext>
            </a:extLst>
          </p:cNvPr>
          <p:cNvSpPr txBox="1"/>
          <p:nvPr/>
        </p:nvSpPr>
        <p:spPr>
          <a:xfrm>
            <a:off x="8894618" y="6550223"/>
            <a:ext cx="3192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Ceasovschih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49EEA7-5A34-E7A1-D32D-7869079C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28" y="2050681"/>
            <a:ext cx="10023764" cy="39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66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2B8B8DE-316E-8219-EF86-65B7A8CA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EAAA7A-320B-38F6-F7F7-C5F10376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2768A-F88B-622E-7B37-7D27D5121554}"/>
              </a:ext>
            </a:extLst>
          </p:cNvPr>
          <p:cNvSpPr txBox="1"/>
          <p:nvPr/>
        </p:nvSpPr>
        <p:spPr>
          <a:xfrm>
            <a:off x="3957337" y="945305"/>
            <a:ext cx="4277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SURPASS-3 MRI post hoc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AAE0A-1018-0631-10EC-6EEE283C7D1C}"/>
              </a:ext>
            </a:extLst>
          </p:cNvPr>
          <p:cNvSpPr txBox="1"/>
          <p:nvPr/>
        </p:nvSpPr>
        <p:spPr>
          <a:xfrm>
            <a:off x="9601200" y="6550223"/>
            <a:ext cx="2701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Sattar </a:t>
            </a:r>
            <a:r>
              <a:rPr lang="it-IT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Lancet Diab End 2025</a:t>
            </a:r>
            <a:endParaRPr lang="it-IT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8F51E-FDA9-FDA1-C17C-C5EB67162860}"/>
              </a:ext>
            </a:extLst>
          </p:cNvPr>
          <p:cNvSpPr txBox="1"/>
          <p:nvPr/>
        </p:nvSpPr>
        <p:spPr>
          <a:xfrm>
            <a:off x="0" y="1709898"/>
            <a:ext cx="896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muscle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people with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04344C-91F5-63F7-D51C-C2EAE72C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849" b="23411"/>
          <a:stretch>
            <a:fillRect/>
          </a:stretch>
        </p:blipFill>
        <p:spPr>
          <a:xfrm>
            <a:off x="466803" y="2475385"/>
            <a:ext cx="7341524" cy="4016188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8DAFA1B5-228A-3C1A-358E-BD803CA29C47}"/>
              </a:ext>
            </a:extLst>
          </p:cNvPr>
          <p:cNvGrpSpPr/>
          <p:nvPr/>
        </p:nvGrpSpPr>
        <p:grpSpPr>
          <a:xfrm>
            <a:off x="8254954" y="2475385"/>
            <a:ext cx="3470243" cy="3920089"/>
            <a:chOff x="8457785" y="2106053"/>
            <a:chExt cx="3470243" cy="392008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9452B7A-0E5C-6B35-709E-CEF15221B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7785" y="2106053"/>
              <a:ext cx="3470243" cy="3920089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5B93854-5DF6-98E0-C154-E9F7221E3851}"/>
                </a:ext>
              </a:extLst>
            </p:cNvPr>
            <p:cNvSpPr txBox="1"/>
            <p:nvPr/>
          </p:nvSpPr>
          <p:spPr>
            <a:xfrm rot="3235941">
              <a:off x="8670754" y="2106053"/>
              <a:ext cx="182301" cy="2620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11308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FD83-8036-E75F-8BD9-309F99C59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E2353C-88A1-A436-0C4A-A352EA211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93B900-0341-82B7-458A-FF30647C9ECE}"/>
              </a:ext>
            </a:extLst>
          </p:cNvPr>
          <p:cNvSpPr txBox="1"/>
          <p:nvPr/>
        </p:nvSpPr>
        <p:spPr>
          <a:xfrm>
            <a:off x="2853287" y="1014558"/>
            <a:ext cx="77606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Combination therapy for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maintaining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muscle mass 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856A99-79E5-9920-598C-536606A2DD9C}"/>
              </a:ext>
            </a:extLst>
          </p:cNvPr>
          <p:cNvSpPr txBox="1"/>
          <p:nvPr/>
        </p:nvSpPr>
        <p:spPr>
          <a:xfrm>
            <a:off x="296564" y="2276443"/>
            <a:ext cx="11796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605 </a:t>
            </a:r>
            <a:r>
              <a:rPr lang="it-IT" dirty="0" err="1"/>
              <a:t>adults</a:t>
            </a:r>
            <a:r>
              <a:rPr lang="it-IT" dirty="0"/>
              <a:t> with </a:t>
            </a:r>
            <a:r>
              <a:rPr lang="it-IT" dirty="0" err="1"/>
              <a:t>obesity</a:t>
            </a:r>
            <a:r>
              <a:rPr lang="it-IT" dirty="0"/>
              <a:t> (BMI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30) </a:t>
            </a:r>
            <a:r>
              <a:rPr lang="it-IT" dirty="0" err="1"/>
              <a:t>randomized</a:t>
            </a:r>
            <a:r>
              <a:rPr lang="it-IT" dirty="0"/>
              <a:t> to </a:t>
            </a:r>
          </a:p>
          <a:p>
            <a:pPr marL="342900" indent="-342900">
              <a:buAutoNum type="arabicParenR"/>
            </a:pPr>
            <a:r>
              <a:rPr lang="it-IT" dirty="0"/>
              <a:t>semaglutide 2.4 mg </a:t>
            </a:r>
            <a:r>
              <a:rPr lang="it-IT" dirty="0" err="1"/>
              <a:t>subcutaneously</a:t>
            </a:r>
            <a:r>
              <a:rPr lang="it-IT" dirty="0"/>
              <a:t> and 2 </a:t>
            </a:r>
            <a:r>
              <a:rPr lang="it-IT" dirty="0" err="1"/>
              <a:t>placebos</a:t>
            </a:r>
            <a:endParaRPr lang="it-IT" dirty="0"/>
          </a:p>
          <a:p>
            <a:pPr marL="342900" indent="-342900">
              <a:buAutoNum type="arabicParenR"/>
            </a:pPr>
            <a:r>
              <a:rPr lang="it-IT" dirty="0"/>
              <a:t>semaglutide + </a:t>
            </a:r>
            <a:r>
              <a:rPr lang="it-IT" dirty="0" err="1"/>
              <a:t>trevogrumab</a:t>
            </a:r>
            <a:r>
              <a:rPr lang="it-IT" dirty="0"/>
              <a:t> (200 mg) and a placebo</a:t>
            </a:r>
          </a:p>
          <a:p>
            <a:pPr marL="342900" indent="-342900">
              <a:buAutoNum type="arabicParenR"/>
            </a:pPr>
            <a:r>
              <a:rPr lang="it-IT" dirty="0"/>
              <a:t>semaglutide + </a:t>
            </a:r>
            <a:r>
              <a:rPr lang="it-IT" dirty="0" err="1"/>
              <a:t>trevogrumab</a:t>
            </a:r>
            <a:r>
              <a:rPr lang="it-IT" dirty="0"/>
              <a:t> (400 mg) and a placebo</a:t>
            </a:r>
          </a:p>
          <a:p>
            <a:pPr marL="342900" indent="-342900">
              <a:buAutoNum type="arabicParenR"/>
            </a:pPr>
            <a:r>
              <a:rPr lang="it-IT" dirty="0"/>
              <a:t>semaglutide + </a:t>
            </a:r>
            <a:r>
              <a:rPr lang="it-IT" dirty="0" err="1"/>
              <a:t>trevogrumab</a:t>
            </a:r>
            <a:r>
              <a:rPr lang="it-IT" dirty="0"/>
              <a:t> (400 mg) + </a:t>
            </a:r>
            <a:r>
              <a:rPr lang="it-IT" dirty="0" err="1"/>
              <a:t>garetosmab</a:t>
            </a:r>
            <a:r>
              <a:rPr lang="it-IT" dirty="0"/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CE1615-BEB0-53CE-A7FC-25F81D26E998}"/>
              </a:ext>
            </a:extLst>
          </p:cNvPr>
          <p:cNvSpPr txBox="1"/>
          <p:nvPr/>
        </p:nvSpPr>
        <p:spPr>
          <a:xfrm>
            <a:off x="197709" y="1630112"/>
            <a:ext cx="11994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EASD 2025 - COURAGE study (</a:t>
            </a:r>
            <a:r>
              <a:rPr lang="it-IT" u="sng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u="sng" dirty="0" err="1">
                <a:latin typeface="Calibri" panose="020F0502020204030204" pitchFamily="34" charset="0"/>
                <a:cs typeface="Calibri" panose="020F0502020204030204" pitchFamily="34" charset="0"/>
              </a:rPr>
              <a:t>Rosenstock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 et al) - </a:t>
            </a:r>
            <a:r>
              <a:rPr lang="it-IT" u="sng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it-IT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18CDEC-14F3-6E9E-FBD2-ADAA4B5A1621}"/>
              </a:ext>
            </a:extLst>
          </p:cNvPr>
          <p:cNvSpPr txBox="1"/>
          <p:nvPr/>
        </p:nvSpPr>
        <p:spPr>
          <a:xfrm>
            <a:off x="296564" y="3753771"/>
            <a:ext cx="11796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</a:p>
          <a:p>
            <a:r>
              <a:rPr lang="it-IT" dirty="0"/>
              <a:t>Semaglutide alone led to 10.1% weight </a:t>
            </a:r>
            <a:r>
              <a:rPr lang="it-IT" dirty="0" err="1"/>
              <a:t>loss</a:t>
            </a:r>
            <a:r>
              <a:rPr lang="it-IT" dirty="0"/>
              <a:t>, of </a:t>
            </a:r>
            <a:r>
              <a:rPr lang="it-IT" dirty="0" err="1"/>
              <a:t>which</a:t>
            </a:r>
            <a:r>
              <a:rPr lang="it-IT" dirty="0"/>
              <a:t> an </a:t>
            </a:r>
            <a:r>
              <a:rPr lang="it-IT" dirty="0" err="1"/>
              <a:t>average</a:t>
            </a:r>
            <a:r>
              <a:rPr lang="it-IT" dirty="0"/>
              <a:t> of 6.7 kg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fat</a:t>
            </a:r>
            <a:r>
              <a:rPr lang="it-IT" dirty="0"/>
              <a:t> mass and 3.3 kg </a:t>
            </a:r>
            <a:r>
              <a:rPr lang="it-IT" dirty="0" err="1"/>
              <a:t>was</a:t>
            </a:r>
            <a:r>
              <a:rPr lang="it-IT" dirty="0"/>
              <a:t> muscle mass. </a:t>
            </a:r>
            <a:r>
              <a:rPr lang="it-IT" dirty="0" err="1"/>
              <a:t>Addition</a:t>
            </a:r>
            <a:r>
              <a:rPr lang="it-IT" dirty="0"/>
              <a:t> of </a:t>
            </a:r>
            <a:r>
              <a:rPr lang="it-IT" dirty="0" err="1"/>
              <a:t>trevogrumab</a:t>
            </a:r>
            <a:r>
              <a:rPr lang="it-IT" dirty="0"/>
              <a:t> 400 mg </a:t>
            </a:r>
            <a:r>
              <a:rPr lang="it-IT" dirty="0" err="1"/>
              <a:t>reduced</a:t>
            </a:r>
            <a:r>
              <a:rPr lang="it-IT" dirty="0"/>
              <a:t> the </a:t>
            </a:r>
            <a:r>
              <a:rPr lang="it-IT" dirty="0" err="1"/>
              <a:t>loss</a:t>
            </a:r>
            <a:r>
              <a:rPr lang="it-IT" dirty="0"/>
              <a:t> of muscle mass (–1.5 to –2.4 kg) and </a:t>
            </a:r>
            <a:r>
              <a:rPr lang="it-IT" dirty="0" err="1"/>
              <a:t>resulted</a:t>
            </a:r>
            <a:r>
              <a:rPr lang="it-IT" dirty="0"/>
              <a:t> in a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proportion</a:t>
            </a:r>
            <a:r>
              <a:rPr lang="it-IT" dirty="0"/>
              <a:t> of </a:t>
            </a:r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 (up to 8.5 kg). </a:t>
            </a:r>
          </a:p>
          <a:p>
            <a:r>
              <a:rPr lang="it-IT" dirty="0"/>
              <a:t>Triple therapy with </a:t>
            </a:r>
            <a:r>
              <a:rPr lang="it-IT" dirty="0" err="1"/>
              <a:t>garetosmab</a:t>
            </a:r>
            <a:r>
              <a:rPr lang="it-IT" dirty="0"/>
              <a:t>:  </a:t>
            </a:r>
            <a:r>
              <a:rPr lang="it-IT" dirty="0" err="1"/>
              <a:t>average</a:t>
            </a:r>
            <a:r>
              <a:rPr lang="it-IT" dirty="0"/>
              <a:t> weight </a:t>
            </a:r>
            <a:r>
              <a:rPr lang="it-IT" dirty="0" err="1"/>
              <a:t>loss</a:t>
            </a:r>
            <a:r>
              <a:rPr lang="it-IT" dirty="0"/>
              <a:t> of –13.4%, of </a:t>
            </a:r>
            <a:r>
              <a:rPr lang="it-IT" dirty="0" err="1"/>
              <a:t>which</a:t>
            </a:r>
            <a:r>
              <a:rPr lang="it-IT" dirty="0"/>
              <a:t> 11.8 kg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fat</a:t>
            </a:r>
            <a:r>
              <a:rPr lang="it-IT" dirty="0"/>
              <a:t> and </a:t>
            </a:r>
            <a:r>
              <a:rPr lang="it-IT" dirty="0" err="1"/>
              <a:t>only</a:t>
            </a:r>
            <a:r>
              <a:rPr lang="it-IT" dirty="0"/>
              <a:t> 0.9 kg </a:t>
            </a:r>
            <a:r>
              <a:rPr lang="it-IT" dirty="0" err="1"/>
              <a:t>was</a:t>
            </a:r>
            <a:r>
              <a:rPr lang="it-IT" dirty="0"/>
              <a:t> muscle mass.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08E075-7D6B-B310-AAAE-8BF945E75509}"/>
              </a:ext>
            </a:extLst>
          </p:cNvPr>
          <p:cNvSpPr txBox="1"/>
          <p:nvPr/>
        </p:nvSpPr>
        <p:spPr>
          <a:xfrm>
            <a:off x="296564" y="5101925"/>
            <a:ext cx="11796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b="1" dirty="0"/>
          </a:p>
          <a:p>
            <a:r>
              <a:rPr lang="it-IT" b="1" dirty="0"/>
              <a:t>More side </a:t>
            </a:r>
            <a:r>
              <a:rPr lang="it-IT" b="1" dirty="0" err="1"/>
              <a:t>effects</a:t>
            </a:r>
            <a:r>
              <a:rPr lang="it-IT" b="1" dirty="0"/>
              <a:t>: </a:t>
            </a:r>
            <a:r>
              <a:rPr lang="it-IT" dirty="0"/>
              <a:t>in the triple therapy group,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21 </a:t>
            </a:r>
            <a:r>
              <a:rPr lang="it-IT" dirty="0" err="1"/>
              <a:t>serious</a:t>
            </a:r>
            <a:r>
              <a:rPr lang="it-IT" dirty="0"/>
              <a:t> </a:t>
            </a:r>
            <a:r>
              <a:rPr lang="it-IT" dirty="0" err="1"/>
              <a:t>adverse</a:t>
            </a:r>
            <a:r>
              <a:rPr lang="it-IT" dirty="0"/>
              <a:t> events, </a:t>
            </a:r>
            <a:r>
              <a:rPr lang="it-IT" dirty="0" err="1"/>
              <a:t>including</a:t>
            </a:r>
            <a:r>
              <a:rPr lang="it-IT" dirty="0"/>
              <a:t> muscle </a:t>
            </a:r>
            <a:r>
              <a:rPr lang="it-IT" dirty="0" err="1"/>
              <a:t>cramps</a:t>
            </a:r>
            <a:r>
              <a:rPr lang="it-IT" dirty="0"/>
              <a:t>, more </a:t>
            </a:r>
            <a:r>
              <a:rPr lang="it-IT" dirty="0" err="1"/>
              <a:t>frequent</a:t>
            </a:r>
            <a:r>
              <a:rPr lang="it-IT" dirty="0"/>
              <a:t> </a:t>
            </a:r>
            <a:r>
              <a:rPr lang="it-IT" dirty="0" err="1"/>
              <a:t>discontinuation</a:t>
            </a:r>
            <a:r>
              <a:rPr lang="it-IT" dirty="0"/>
              <a:t> of treatment, and 2 </a:t>
            </a:r>
            <a:r>
              <a:rPr lang="it-IT" dirty="0" err="1"/>
              <a:t>deaths</a:t>
            </a:r>
            <a:r>
              <a:rPr lang="it-IT" dirty="0"/>
              <a:t> (1 of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due to COVID-19). </a:t>
            </a:r>
          </a:p>
        </p:txBody>
      </p:sp>
    </p:spTree>
    <p:extLst>
      <p:ext uri="{BB962C8B-B14F-4D97-AF65-F5344CB8AC3E}">
        <p14:creationId xmlns:p14="http://schemas.microsoft.com/office/powerpoint/2010/main" val="1676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F04E-1CAC-E43E-1798-EB37DED6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88E251-8372-891D-46B3-83A42590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31A64D-0602-142B-9A70-88B18A07529C}"/>
              </a:ext>
            </a:extLst>
          </p:cNvPr>
          <p:cNvSpPr txBox="1"/>
          <p:nvPr/>
        </p:nvSpPr>
        <p:spPr>
          <a:xfrm>
            <a:off x="1688286" y="1160375"/>
            <a:ext cx="1446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1642349A-5B0C-9C79-9EB0-0E58AFBB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743" t="67414" r="16627"/>
          <a:stretch>
            <a:fillRect/>
          </a:stretch>
        </p:blipFill>
        <p:spPr>
          <a:xfrm>
            <a:off x="7128105" y="1827455"/>
            <a:ext cx="903024" cy="1172447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E69523E-6F96-F4EF-82AB-05BAF3D0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605" t="66199" r="40764"/>
          <a:stretch>
            <a:fillRect/>
          </a:stretch>
        </p:blipFill>
        <p:spPr>
          <a:xfrm>
            <a:off x="5607802" y="5555385"/>
            <a:ext cx="976393" cy="1216148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74BC4D1-4AAD-F2B4-CFDD-43C752F1F7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626" r="68170"/>
          <a:stretch>
            <a:fillRect/>
          </a:stretch>
        </p:blipFill>
        <p:spPr>
          <a:xfrm>
            <a:off x="4256622" y="5378290"/>
            <a:ext cx="1166968" cy="1200804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B194DFFA-BA03-B5BB-0B5C-E575AE59B0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68" r="71941" b="35456"/>
          <a:stretch>
            <a:fillRect/>
          </a:stretch>
        </p:blipFill>
        <p:spPr>
          <a:xfrm>
            <a:off x="7758789" y="2761593"/>
            <a:ext cx="1028750" cy="114687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DF9B2EA6-2FA1-EB6A-209C-D02073D3B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702" r="33254" b="68266"/>
          <a:stretch>
            <a:fillRect/>
          </a:stretch>
        </p:blipFill>
        <p:spPr>
          <a:xfrm>
            <a:off x="5976791" y="1487786"/>
            <a:ext cx="1321480" cy="1141775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501052AF-72DB-0A44-2EC7-3DF7E30D2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691" b="66757"/>
          <a:stretch>
            <a:fillRect/>
          </a:stretch>
        </p:blipFill>
        <p:spPr>
          <a:xfrm>
            <a:off x="7859373" y="4069476"/>
            <a:ext cx="1221212" cy="1196079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A8D8390E-F42F-3EA2-C69C-AC5DE50612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9170"/>
          <a:stretch>
            <a:fillRect/>
          </a:stretch>
        </p:blipFill>
        <p:spPr>
          <a:xfrm rot="1931632">
            <a:off x="3509430" y="1759883"/>
            <a:ext cx="903025" cy="1770698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C9B428FA-604F-1689-92F8-A41AD9C8E6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109"/>
          <a:stretch>
            <a:fillRect/>
          </a:stretch>
        </p:blipFill>
        <p:spPr>
          <a:xfrm>
            <a:off x="6950502" y="5018928"/>
            <a:ext cx="1258230" cy="1770698"/>
          </a:xfrm>
          <a:prstGeom prst="rect">
            <a:avLst/>
          </a:prstGeom>
        </p:spPr>
      </p:pic>
      <p:sp>
        <p:nvSpPr>
          <p:cNvPr id="48" name="Ovale 47">
            <a:extLst>
              <a:ext uri="{FF2B5EF4-FFF2-40B4-BE49-F238E27FC236}">
                <a16:creationId xmlns:a16="http://schemas.microsoft.com/office/drawing/2014/main" id="{C3E87A96-3B64-A1D3-CC66-E990A93255E6}"/>
              </a:ext>
            </a:extLst>
          </p:cNvPr>
          <p:cNvSpPr/>
          <p:nvPr/>
        </p:nvSpPr>
        <p:spPr>
          <a:xfrm>
            <a:off x="4592021" y="2629561"/>
            <a:ext cx="3117269" cy="287983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GLP1RA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GIP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Glucagone</a:t>
            </a:r>
          </a:p>
          <a:p>
            <a:pPr algn="ctr"/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Rimodellamento corporeo e risposta metabolica</a:t>
            </a:r>
          </a:p>
          <a:p>
            <a:pPr algn="ctr"/>
            <a:endParaRPr lang="it-IT" dirty="0"/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8C7E925F-92EA-5DDE-396D-1369AF29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458" t="65980"/>
          <a:stretch>
            <a:fillRect/>
          </a:stretch>
        </p:blipFill>
        <p:spPr>
          <a:xfrm>
            <a:off x="3767783" y="4331333"/>
            <a:ext cx="569811" cy="1224052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22B627BC-9F10-E6A9-3042-77175210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91" t="32668" b="35456"/>
          <a:stretch>
            <a:fillRect/>
          </a:stretch>
        </p:blipFill>
        <p:spPr>
          <a:xfrm>
            <a:off x="3173188" y="3317826"/>
            <a:ext cx="1246891" cy="1146875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5D9D959-2554-DC1B-1C2A-9DFDCAAB1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96" t="32668" r="31777" b="35456"/>
          <a:stretch>
            <a:fillRect/>
          </a:stretch>
        </p:blipFill>
        <p:spPr>
          <a:xfrm>
            <a:off x="4804642" y="1463390"/>
            <a:ext cx="1331893" cy="1146875"/>
          </a:xfrm>
          <a:prstGeom prst="rect">
            <a:avLst/>
          </a:prstGeom>
        </p:spPr>
      </p:pic>
      <p:sp>
        <p:nvSpPr>
          <p:cNvPr id="53" name="Ovale 52">
            <a:extLst>
              <a:ext uri="{FF2B5EF4-FFF2-40B4-BE49-F238E27FC236}">
                <a16:creationId xmlns:a16="http://schemas.microsoft.com/office/drawing/2014/main" id="{54FB9324-D72E-90F0-E91D-E2656198D426}"/>
              </a:ext>
            </a:extLst>
          </p:cNvPr>
          <p:cNvSpPr/>
          <p:nvPr/>
        </p:nvSpPr>
        <p:spPr>
          <a:xfrm rot="10800000">
            <a:off x="2654655" y="3313458"/>
            <a:ext cx="1912615" cy="1146874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CF3F1561-C8A5-6038-D6E7-087F7857A5B8}"/>
              </a:ext>
            </a:extLst>
          </p:cNvPr>
          <p:cNvSpPr/>
          <p:nvPr/>
        </p:nvSpPr>
        <p:spPr>
          <a:xfrm rot="10800000">
            <a:off x="7606145" y="2737786"/>
            <a:ext cx="1474440" cy="122710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D1A2BF60-BDFE-D47B-7CFB-E5B2A0A068E5}"/>
              </a:ext>
            </a:extLst>
          </p:cNvPr>
          <p:cNvSpPr/>
          <p:nvPr/>
        </p:nvSpPr>
        <p:spPr>
          <a:xfrm rot="10800000">
            <a:off x="4604294" y="1527000"/>
            <a:ext cx="1566020" cy="1078073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4C85BBAC-7DF7-698D-4763-D199B1A81FE8}"/>
              </a:ext>
            </a:extLst>
          </p:cNvPr>
          <p:cNvSpPr/>
          <p:nvPr/>
        </p:nvSpPr>
        <p:spPr>
          <a:xfrm rot="8247289">
            <a:off x="3097803" y="2142527"/>
            <a:ext cx="1659746" cy="86060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DD60929-26DB-88AD-8143-02B8BB5D2244}"/>
              </a:ext>
            </a:extLst>
          </p:cNvPr>
          <p:cNvSpPr/>
          <p:nvPr/>
        </p:nvSpPr>
        <p:spPr>
          <a:xfrm rot="17135661">
            <a:off x="3348003" y="4806122"/>
            <a:ext cx="1293151" cy="52261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F7924C3-2863-3006-F7CC-C1D1B5B68801}"/>
              </a:ext>
            </a:extLst>
          </p:cNvPr>
          <p:cNvSpPr/>
          <p:nvPr/>
        </p:nvSpPr>
        <p:spPr>
          <a:xfrm rot="10800000">
            <a:off x="4321036" y="5484319"/>
            <a:ext cx="1088659" cy="98070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4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" grpId="0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C7E6F7-FFB6-A9DD-99A8-2B1093FB1FA4}"/>
              </a:ext>
            </a:extLst>
          </p:cNvPr>
          <p:cNvSpPr txBox="1"/>
          <p:nvPr/>
        </p:nvSpPr>
        <p:spPr>
          <a:xfrm>
            <a:off x="2174790" y="1078071"/>
            <a:ext cx="7500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‑Like Peptide‑1 Receptor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Bone Health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784785-99A1-10E7-4957-9C744AFA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1B647B-27F9-913B-B2B4-959D49336723}"/>
              </a:ext>
            </a:extLst>
          </p:cNvPr>
          <p:cNvSpPr txBox="1"/>
          <p:nvPr/>
        </p:nvSpPr>
        <p:spPr>
          <a:xfrm>
            <a:off x="305972" y="2518273"/>
            <a:ext cx="10737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GLP-1 receptor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agonist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osteoblastogenesis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None/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suppresses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bone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resorption</a:t>
            </a:r>
            <a:endParaRPr lang="it-I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0BB82F2-69EA-FF7D-5E69-D21DECA97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04" r="1"/>
          <a:stretch>
            <a:fillRect/>
          </a:stretch>
        </p:blipFill>
        <p:spPr>
          <a:xfrm>
            <a:off x="305972" y="4317833"/>
            <a:ext cx="6064403" cy="208167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8A1DB-306F-8887-D34B-397B17D38E67}"/>
              </a:ext>
            </a:extLst>
          </p:cNvPr>
          <p:cNvSpPr txBox="1"/>
          <p:nvPr/>
        </p:nvSpPr>
        <p:spPr>
          <a:xfrm>
            <a:off x="254920" y="3462403"/>
            <a:ext cx="8156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Liraglutide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bone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trabecular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microarchitecture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ZDF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rats</a:t>
            </a:r>
            <a:endParaRPr lang="it-I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AFD8754-21F9-C035-513F-33641AEFAFFF}"/>
              </a:ext>
            </a:extLst>
          </p:cNvPr>
          <p:cNvGrpSpPr/>
          <p:nvPr/>
        </p:nvGrpSpPr>
        <p:grpSpPr>
          <a:xfrm>
            <a:off x="6464473" y="3982519"/>
            <a:ext cx="2930081" cy="2417680"/>
            <a:chOff x="8993214" y="1720081"/>
            <a:chExt cx="2929517" cy="254946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2DF5016-7008-B1E4-468A-D12491351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3214" y="1755894"/>
              <a:ext cx="2676299" cy="2513651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81C6B72-B433-C659-AED4-BF909A4A37B7}"/>
                </a:ext>
              </a:extLst>
            </p:cNvPr>
            <p:cNvSpPr txBox="1"/>
            <p:nvPr/>
          </p:nvSpPr>
          <p:spPr>
            <a:xfrm>
              <a:off x="11416294" y="1785957"/>
              <a:ext cx="5064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BF79398-2F22-8A22-BFD5-50CF2BAC7227}"/>
                </a:ext>
              </a:extLst>
            </p:cNvPr>
            <p:cNvSpPr txBox="1"/>
            <p:nvPr/>
          </p:nvSpPr>
          <p:spPr>
            <a:xfrm>
              <a:off x="9042295" y="1720081"/>
              <a:ext cx="5064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6BCFF5-04FD-A21C-CBB2-5C57AD7A2D83}"/>
              </a:ext>
            </a:extLst>
          </p:cNvPr>
          <p:cNvSpPr txBox="1"/>
          <p:nvPr/>
        </p:nvSpPr>
        <p:spPr>
          <a:xfrm>
            <a:off x="6189650" y="6601968"/>
            <a:ext cx="3529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Cheng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BMC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Musculoskeletal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Disorders 2022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CD7A813-1BB4-4392-BDA1-D06BB705E1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909"/>
          <a:stretch>
            <a:fillRect/>
          </a:stretch>
        </p:blipFill>
        <p:spPr>
          <a:xfrm>
            <a:off x="8385176" y="1859508"/>
            <a:ext cx="3806824" cy="24732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5006CB-A689-AD5C-05C4-B32E4D17BAF4}"/>
              </a:ext>
            </a:extLst>
          </p:cNvPr>
          <p:cNvSpPr txBox="1"/>
          <p:nvPr/>
        </p:nvSpPr>
        <p:spPr>
          <a:xfrm>
            <a:off x="9737995" y="6585605"/>
            <a:ext cx="24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Herrou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Calcif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Int  2024</a:t>
            </a:r>
          </a:p>
        </p:txBody>
      </p:sp>
    </p:spTree>
    <p:extLst>
      <p:ext uri="{BB962C8B-B14F-4D97-AF65-F5344CB8AC3E}">
        <p14:creationId xmlns:p14="http://schemas.microsoft.com/office/powerpoint/2010/main" val="2967944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AD89D54-787A-4B59-1A65-0A503DF3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8C807A-2E55-17EA-C0A5-197A333C4B57}"/>
              </a:ext>
            </a:extLst>
          </p:cNvPr>
          <p:cNvSpPr txBox="1"/>
          <p:nvPr/>
        </p:nvSpPr>
        <p:spPr>
          <a:xfrm>
            <a:off x="2174790" y="1078071"/>
            <a:ext cx="7500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‑Like Peptide‑1 Receptor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Bone Health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C34EA9-1222-7408-A114-19CF60F0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87030"/>
            <a:ext cx="7772400" cy="43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0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394244-0AED-D2F3-8E57-20CC40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EB60C8-1F02-0628-5670-47AAA637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658" y="2354564"/>
            <a:ext cx="8454683" cy="28063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97297C-7803-31F7-973B-2DEB220D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D3881D-D42C-2A93-A7AD-A30CAF0117AD}"/>
              </a:ext>
            </a:extLst>
          </p:cNvPr>
          <p:cNvSpPr txBox="1"/>
          <p:nvPr/>
        </p:nvSpPr>
        <p:spPr>
          <a:xfrm>
            <a:off x="2174790" y="1078071"/>
            <a:ext cx="7500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‑Like Peptide‑1 Receptor </a:t>
            </a:r>
            <a:r>
              <a:rPr lang="it-IT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Bone Health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722BC1-E0CF-5257-4430-C9D415966BB3}"/>
              </a:ext>
            </a:extLst>
          </p:cNvPr>
          <p:cNvSpPr txBox="1"/>
          <p:nvPr/>
        </p:nvSpPr>
        <p:spPr>
          <a:xfrm>
            <a:off x="257946" y="5177073"/>
            <a:ext cx="116761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ost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positive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bone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concentration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approved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weight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PwO</a:t>
            </a:r>
            <a:endParaRPr lang="it-I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050FE6-7709-C644-750A-D9710F831C1B}"/>
              </a:ext>
            </a:extLst>
          </p:cNvPr>
          <p:cNvSpPr txBox="1"/>
          <p:nvPr/>
        </p:nvSpPr>
        <p:spPr>
          <a:xfrm>
            <a:off x="257947" y="5823404"/>
            <a:ext cx="11676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 are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assess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whether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prolonged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incretin-based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therapies for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GLP-1Ra can off-set bone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bone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remodeling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weight-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endParaRPr lang="it-I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10BAA9-6A23-B6D8-D018-31154E5FBE47}"/>
              </a:ext>
            </a:extLst>
          </p:cNvPr>
          <p:cNvSpPr txBox="1"/>
          <p:nvPr/>
        </p:nvSpPr>
        <p:spPr>
          <a:xfrm>
            <a:off x="9383151" y="6550223"/>
            <a:ext cx="24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Herrou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Calcif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Int  2024</a:t>
            </a:r>
          </a:p>
        </p:txBody>
      </p:sp>
    </p:spTree>
    <p:extLst>
      <p:ext uri="{BB962C8B-B14F-4D97-AF65-F5344CB8AC3E}">
        <p14:creationId xmlns:p14="http://schemas.microsoft.com/office/powerpoint/2010/main" val="7895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118F-9580-6CAB-5301-E32520CD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CAA1A9-B8DD-D8EF-F99C-91C2A28C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D632372-F6D5-BC4B-FF29-A2DDC49F197C}"/>
              </a:ext>
            </a:extLst>
          </p:cNvPr>
          <p:cNvGrpSpPr/>
          <p:nvPr/>
        </p:nvGrpSpPr>
        <p:grpSpPr>
          <a:xfrm>
            <a:off x="394854" y="1355835"/>
            <a:ext cx="6021711" cy="5502166"/>
            <a:chOff x="394855" y="2026803"/>
            <a:chExt cx="5113036" cy="483119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CCC1809-5B12-6648-8319-620DFFFE7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55" y="2026803"/>
              <a:ext cx="5113036" cy="4474929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604768A-2177-032D-DBFD-C309658C2D1D}"/>
                </a:ext>
              </a:extLst>
            </p:cNvPr>
            <p:cNvSpPr txBox="1"/>
            <p:nvPr/>
          </p:nvSpPr>
          <p:spPr>
            <a:xfrm>
              <a:off x="3128497" y="5779929"/>
              <a:ext cx="2292219" cy="10780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EFF818-1FF6-44EB-E3CC-F8F1ADBB2E88}"/>
              </a:ext>
            </a:extLst>
          </p:cNvPr>
          <p:cNvSpPr txBox="1"/>
          <p:nvPr/>
        </p:nvSpPr>
        <p:spPr>
          <a:xfrm>
            <a:off x="4296262" y="1078071"/>
            <a:ext cx="40352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GLP-1RA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brain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drugs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24A9B5-EA61-5428-8BC0-3FB88BA03120}"/>
              </a:ext>
            </a:extLst>
          </p:cNvPr>
          <p:cNvSpPr txBox="1"/>
          <p:nvPr/>
        </p:nvSpPr>
        <p:spPr>
          <a:xfrm>
            <a:off x="2039553" y="6550223"/>
            <a:ext cx="314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Kokkorakis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Pharmacological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1918F1-2381-14E5-1CB8-E3C819000A85}"/>
              </a:ext>
            </a:extLst>
          </p:cNvPr>
          <p:cNvSpPr txBox="1"/>
          <p:nvPr/>
        </p:nvSpPr>
        <p:spPr>
          <a:xfrm>
            <a:off x="8853054" y="6550223"/>
            <a:ext cx="1908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Chen H, Diab Care 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E2843E-703F-348E-7D2A-6F8D1DE3B0DB}"/>
              </a:ext>
            </a:extLst>
          </p:cNvPr>
          <p:cNvSpPr txBox="1"/>
          <p:nvPr/>
        </p:nvSpPr>
        <p:spPr>
          <a:xfrm>
            <a:off x="7358192" y="5779929"/>
            <a:ext cx="4669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Liraglutide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vs dapagliflozin on </a:t>
            </a:r>
            <a:r>
              <a:rPr lang="it-I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lfactory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Neural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Activation</a:t>
            </a: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Cognitive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endParaRPr lang="it-I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21DA24-2F7A-18FC-6402-A0B50B0D09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0" t="11703" r="45402" b="35489"/>
          <a:stretch>
            <a:fillRect/>
          </a:stretch>
        </p:blipFill>
        <p:spPr>
          <a:xfrm>
            <a:off x="7038823" y="1843553"/>
            <a:ext cx="4989065" cy="378988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7ED7889-C0BD-376C-1609-4522CE0965D2}"/>
              </a:ext>
            </a:extLst>
          </p:cNvPr>
          <p:cNvSpPr txBox="1"/>
          <p:nvPr/>
        </p:nvSpPr>
        <p:spPr>
          <a:xfrm>
            <a:off x="6746153" y="26485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6818FC-0161-8514-9106-5F1FFB35AF16}"/>
              </a:ext>
            </a:extLst>
          </p:cNvPr>
          <p:cNvSpPr txBox="1"/>
          <p:nvPr/>
        </p:nvSpPr>
        <p:spPr>
          <a:xfrm>
            <a:off x="6746153" y="439425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4207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8FDEF-5278-70E1-ADE6-52D6C53D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D6CB46-A1C5-790B-68B5-A75396C2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573812-8F89-23DA-991D-2E8164DF3D43}"/>
              </a:ext>
            </a:extLst>
          </p:cNvPr>
          <p:cNvSpPr txBox="1"/>
          <p:nvPr/>
        </p:nvSpPr>
        <p:spPr>
          <a:xfrm>
            <a:off x="262162" y="1436539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Cerebrovascular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accumulation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lipidated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Ex4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peptides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unrelated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GLP-1R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expression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2F7119-DA6C-4679-9B85-2F111A6FCD04}"/>
              </a:ext>
            </a:extLst>
          </p:cNvPr>
          <p:cNvSpPr txBox="1"/>
          <p:nvPr/>
        </p:nvSpPr>
        <p:spPr>
          <a:xfrm>
            <a:off x="1710448" y="6550223"/>
            <a:ext cx="307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G.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Skovbjerg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Neuropharmacology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35342A-5081-D190-91C3-C7A537303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9" y="2178217"/>
            <a:ext cx="6231440" cy="34744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E9310C-BC6D-54D6-D807-BFC958DEC3A0}"/>
              </a:ext>
            </a:extLst>
          </p:cNvPr>
          <p:cNvSpPr txBox="1"/>
          <p:nvPr/>
        </p:nvSpPr>
        <p:spPr>
          <a:xfrm>
            <a:off x="197069" y="5652654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acylation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brain access of Ex4.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E785B9-0EF7-54ED-4F74-A266097C40F6}"/>
              </a:ext>
            </a:extLst>
          </p:cNvPr>
          <p:cNvSpPr txBox="1"/>
          <p:nvPr/>
        </p:nvSpPr>
        <p:spPr>
          <a:xfrm>
            <a:off x="7103952" y="1436540"/>
            <a:ext cx="4747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Exendin‑4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improves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long‑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term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potentiation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neuronal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dendritic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growth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F50FE5-B245-CBE1-71F7-A3ECB7DF1A1B}"/>
              </a:ext>
            </a:extLst>
          </p:cNvPr>
          <p:cNvSpPr txBox="1"/>
          <p:nvPr/>
        </p:nvSpPr>
        <p:spPr>
          <a:xfrm>
            <a:off x="8977464" y="6550223"/>
            <a:ext cx="2050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Wang M,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Scient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Rep 2021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9AE26EC-02CA-8DA2-2D0B-81F7ED9FE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952" y="2186066"/>
            <a:ext cx="4890979" cy="33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89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4B740-83D0-6C7D-FB39-98CFAB8B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CCA98B-4BCD-1E18-3009-7A00C1F9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315B16-7AA9-BFD6-F343-801B684491C9}"/>
              </a:ext>
            </a:extLst>
          </p:cNvPr>
          <p:cNvSpPr txBox="1"/>
          <p:nvPr/>
        </p:nvSpPr>
        <p:spPr>
          <a:xfrm>
            <a:off x="4844496" y="1022398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E018C4-E088-A156-A1F8-1C323F38D343}"/>
              </a:ext>
            </a:extLst>
          </p:cNvPr>
          <p:cNvSpPr txBox="1"/>
          <p:nvPr/>
        </p:nvSpPr>
        <p:spPr>
          <a:xfrm>
            <a:off x="161778" y="2292317"/>
            <a:ext cx="11868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Rimodellamento corporeo e risposta metabolica Glp1, GIP,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Gluc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RA riflettono un’espressione recettoriale ubiquitaria </a:t>
            </a:r>
            <a:endParaRPr lang="it-IT" sz="2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B205B2-ECDD-4B8D-B916-337F6EC2C665}"/>
              </a:ext>
            </a:extLst>
          </p:cNvPr>
          <p:cNvSpPr txBox="1"/>
          <p:nvPr/>
        </p:nvSpPr>
        <p:spPr>
          <a:xfrm>
            <a:off x="161778" y="3365228"/>
            <a:ext cx="11868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Calo ponderale ed effetto su tessuto adiposo/muscolo scheletrico rappresentano uno degli elementi chiave di un complesso quadro meccanicistico 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D65BDC-440C-C34B-716A-31CB7F1D3C36}"/>
              </a:ext>
            </a:extLst>
          </p:cNvPr>
          <p:cNvSpPr txBox="1"/>
          <p:nvPr/>
        </p:nvSpPr>
        <p:spPr>
          <a:xfrm>
            <a:off x="161777" y="4594180"/>
            <a:ext cx="1186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Molti aspetti restano ancora non indagati</a:t>
            </a:r>
            <a:endParaRPr lang="it-IT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1021F6-63E7-E78C-9249-F94DFD1806A3}"/>
              </a:ext>
            </a:extLst>
          </p:cNvPr>
          <p:cNvSpPr txBox="1"/>
          <p:nvPr/>
        </p:nvSpPr>
        <p:spPr>
          <a:xfrm>
            <a:off x="161777" y="5392245"/>
            <a:ext cx="1150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Effetti a lungo termine su sistema CV, rene, SN, apparato muscolo-scheletrico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236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9FD96-8BB3-CE45-3C3B-91535344C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B4FF2B-5E85-2A60-9853-F6B98B72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E8D4D3-8946-109E-6305-04AE91F98464}"/>
              </a:ext>
            </a:extLst>
          </p:cNvPr>
          <p:cNvSpPr txBox="1"/>
          <p:nvPr/>
        </p:nvSpPr>
        <p:spPr>
          <a:xfrm>
            <a:off x="3170775" y="4667617"/>
            <a:ext cx="490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AA12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GRAZIE </a:t>
            </a:r>
          </a:p>
          <a:p>
            <a:pPr algn="ctr"/>
            <a:r>
              <a:rPr lang="it-IT" sz="3200" b="1" i="1" dirty="0">
                <a:solidFill>
                  <a:srgbClr val="AA124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 L’ATTENZIONE</a:t>
            </a:r>
          </a:p>
          <a:p>
            <a:pPr algn="ctr"/>
            <a:endParaRPr lang="it-IT" sz="3600" b="1" dirty="0">
              <a:latin typeface="Harrington" pitchFamily="82" charset="77"/>
              <a:cs typeface="Apple Chancery" panose="03020702040506060504" pitchFamily="66" charset="-79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E390CDF-954C-A630-7CA0-3E9A10151533}"/>
              </a:ext>
            </a:extLst>
          </p:cNvPr>
          <p:cNvGrpSpPr>
            <a:grpSpLocks/>
          </p:cNvGrpSpPr>
          <p:nvPr/>
        </p:nvGrpSpPr>
        <p:grpSpPr bwMode="auto">
          <a:xfrm>
            <a:off x="3054349" y="1759786"/>
            <a:ext cx="5140325" cy="2511425"/>
            <a:chOff x="2781300" y="1244081"/>
            <a:chExt cx="6629400" cy="317736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CAB2213-C1D1-3DC4-9B1C-04B736EAA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724" y="1411013"/>
              <a:ext cx="5445437" cy="238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73E3002-2001-E219-E965-77CE292F891C}"/>
                </a:ext>
              </a:extLst>
            </p:cNvPr>
            <p:cNvSpPr txBox="1"/>
            <p:nvPr/>
          </p:nvSpPr>
          <p:spPr>
            <a:xfrm>
              <a:off x="4353684" y="3740583"/>
              <a:ext cx="3386358" cy="6808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451" b="1" i="1" dirty="0" err="1">
                  <a:solidFill>
                    <a:schemeClr val="bg1">
                      <a:lumMod val="50000"/>
                    </a:schemeClr>
                  </a:solidFill>
                </a:rPr>
                <a:t>Joslin</a:t>
              </a:r>
              <a:r>
                <a:rPr lang="it-IT" sz="1451" b="1" i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t-IT" sz="1451" b="1" i="1" dirty="0" err="1">
                  <a:solidFill>
                    <a:schemeClr val="bg1">
                      <a:lumMod val="50000"/>
                    </a:schemeClr>
                  </a:solidFill>
                </a:rPr>
                <a:t>Diabetic</a:t>
              </a:r>
              <a:r>
                <a:rPr lang="it-IT" sz="1451" b="1" i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it-IT" sz="1451" b="1" i="1" dirty="0" err="1">
                  <a:solidFill>
                    <a:schemeClr val="bg1">
                      <a:lumMod val="50000"/>
                    </a:schemeClr>
                  </a:solidFill>
                </a:rPr>
                <a:t>manual</a:t>
              </a:r>
              <a:r>
                <a:rPr lang="it-IT" sz="1451" b="1" i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1451" b="1" i="1" dirty="0">
                  <a:solidFill>
                    <a:schemeClr val="bg1">
                      <a:lumMod val="50000"/>
                    </a:schemeClr>
                  </a:solidFill>
                </a:rPr>
                <a:t>1929</a:t>
              </a:r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8419AF05-0EEA-5A8A-D591-056731026F23}"/>
                </a:ext>
              </a:extLst>
            </p:cNvPr>
            <p:cNvSpPr/>
            <p:nvPr/>
          </p:nvSpPr>
          <p:spPr>
            <a:xfrm>
              <a:off x="2781300" y="1244081"/>
              <a:ext cx="6629400" cy="3137197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177" dirty="0"/>
            </a:p>
          </p:txBody>
        </p:sp>
      </p:grpSp>
      <p:pic>
        <p:nvPicPr>
          <p:cNvPr id="8" name="Immagine 6">
            <a:extLst>
              <a:ext uri="{FF2B5EF4-FFF2-40B4-BE49-F238E27FC236}">
                <a16:creationId xmlns:a16="http://schemas.microsoft.com/office/drawing/2014/main" id="{ECA740EA-24FE-0CB7-7597-F1D133FD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00" y="1699629"/>
            <a:ext cx="1539875" cy="38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851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116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E229C50-5766-057F-FDC5-25CDE4E4C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A41173-3013-1141-0A09-2BDD318B7BB0}"/>
              </a:ext>
            </a:extLst>
          </p:cNvPr>
          <p:cNvSpPr txBox="1"/>
          <p:nvPr/>
        </p:nvSpPr>
        <p:spPr>
          <a:xfrm>
            <a:off x="139700" y="149385"/>
            <a:ext cx="1163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u="sng" dirty="0">
                <a:latin typeface="Calibri" panose="020F0502020204030204" pitchFamily="34" charset="0"/>
                <a:cs typeface="Calibri" panose="020F0502020204030204" pitchFamily="34" charset="0"/>
              </a:rPr>
              <a:t>Def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disorder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characterized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pathophysiological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interactions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CKD, and the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system,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multiorgan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dysfunction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 high rate of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outcomes</a:t>
            </a:r>
            <a:r>
              <a:rPr lang="it-IT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b="0" dirty="0">
                <a:effectLst/>
                <a:latin typeface="AkzidenzGroteskBE"/>
              </a:rPr>
              <a:t> </a:t>
            </a:r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DA7F74-6BC4-ECCB-6E93-8C2403D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751"/>
            <a:ext cx="7874000" cy="50547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199DA3-4E90-F4FF-E900-0F76B3229A72}"/>
              </a:ext>
            </a:extLst>
          </p:cNvPr>
          <p:cNvSpPr txBox="1"/>
          <p:nvPr/>
        </p:nvSpPr>
        <p:spPr>
          <a:xfrm>
            <a:off x="8336521" y="6185395"/>
            <a:ext cx="38554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AHA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irculation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2023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2846313-B536-21EA-3F14-7E4E2573204D}"/>
              </a:ext>
            </a:extLst>
          </p:cNvPr>
          <p:cNvGrpSpPr/>
          <p:nvPr/>
        </p:nvGrpSpPr>
        <p:grpSpPr>
          <a:xfrm>
            <a:off x="8170868" y="2161309"/>
            <a:ext cx="3928897" cy="3263883"/>
            <a:chOff x="8196842" y="1689809"/>
            <a:chExt cx="2682132" cy="219089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3C02B6C-AE26-ACFE-5635-56C4144EB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9659"/>
            <a:stretch/>
          </p:blipFill>
          <p:spPr>
            <a:xfrm>
              <a:off x="8196842" y="2890138"/>
              <a:ext cx="2682132" cy="99056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1AD5C88-A5A2-42D0-D29C-C5F9BFA0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0543" b="34809"/>
            <a:stretch/>
          </p:blipFill>
          <p:spPr>
            <a:xfrm>
              <a:off x="8196842" y="1689809"/>
              <a:ext cx="2682132" cy="1200329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F279E5B-FC42-AEE4-3706-8A3FEE5A3F7F}"/>
              </a:ext>
            </a:extLst>
          </p:cNvPr>
          <p:cNvSpPr txBox="1"/>
          <p:nvPr/>
        </p:nvSpPr>
        <p:spPr>
          <a:xfrm>
            <a:off x="9047748" y="1768430"/>
            <a:ext cx="17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Knowledge Gaps</a:t>
            </a:r>
          </a:p>
        </p:txBody>
      </p:sp>
    </p:spTree>
    <p:extLst>
      <p:ext uri="{BB962C8B-B14F-4D97-AF65-F5344CB8AC3E}">
        <p14:creationId xmlns:p14="http://schemas.microsoft.com/office/powerpoint/2010/main" val="1438241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2548CB-A51C-7FFA-4611-BEF99A09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0346E7-8E98-5FF8-CD8F-907558592C64}"/>
              </a:ext>
            </a:extLst>
          </p:cNvPr>
          <p:cNvSpPr txBox="1"/>
          <p:nvPr/>
        </p:nvSpPr>
        <p:spPr>
          <a:xfrm>
            <a:off x="2797342" y="0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CKM Health Stages </a:t>
            </a:r>
            <a:endParaRPr lang="it-IT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949969-4DFA-CA53-2A77-F3EF73981256}"/>
              </a:ext>
            </a:extLst>
          </p:cNvPr>
          <p:cNvSpPr txBox="1"/>
          <p:nvPr/>
        </p:nvSpPr>
        <p:spPr>
          <a:xfrm>
            <a:off x="8336521" y="6185395"/>
            <a:ext cx="38554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AHA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irculation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2023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E6DE742-2978-2AC9-E584-FEA56A97BBD1}"/>
              </a:ext>
            </a:extLst>
          </p:cNvPr>
          <p:cNvGrpSpPr/>
          <p:nvPr/>
        </p:nvGrpSpPr>
        <p:grpSpPr>
          <a:xfrm>
            <a:off x="378708" y="444895"/>
            <a:ext cx="2010107" cy="5968209"/>
            <a:chOff x="444335" y="969865"/>
            <a:chExt cx="1059611" cy="329208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8A8B5A7-5642-BCBA-CC88-A9D638739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6707" r="69642" b="53261"/>
            <a:stretch/>
          </p:blipFill>
          <p:spPr>
            <a:xfrm>
              <a:off x="444335" y="1997242"/>
              <a:ext cx="1059611" cy="119112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E127AE1-21CD-EA0A-A88D-D5D570B3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1945" r="69642"/>
            <a:stretch/>
          </p:blipFill>
          <p:spPr>
            <a:xfrm>
              <a:off x="444335" y="3188368"/>
              <a:ext cx="1059611" cy="1073578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8DC4736-2087-8EB6-41C8-D3A6EF6A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642" b="81804"/>
            <a:stretch/>
          </p:blipFill>
          <p:spPr>
            <a:xfrm>
              <a:off x="444335" y="969865"/>
              <a:ext cx="1059611" cy="1081960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10D741-AD01-A8E4-F953-59C11CF593CF}"/>
              </a:ext>
            </a:extLst>
          </p:cNvPr>
          <p:cNvSpPr txBox="1"/>
          <p:nvPr/>
        </p:nvSpPr>
        <p:spPr>
          <a:xfrm>
            <a:off x="3208414" y="1649358"/>
            <a:ext cx="8720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abdominal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dysfunctional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adipose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 CKD </a:t>
            </a:r>
            <a:endParaRPr lang="it-IT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AC25D7-5900-E28D-EF15-B0851091C4DF}"/>
              </a:ext>
            </a:extLst>
          </p:cNvPr>
          <p:cNvSpPr txBox="1"/>
          <p:nvPr/>
        </p:nvSpPr>
        <p:spPr>
          <a:xfrm>
            <a:off x="3208413" y="2845067"/>
            <a:ext cx="8720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hypertriglyceridemia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(≥135 mg/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hypertension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MetS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or CKD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FE2B01-DC58-E9D3-A95C-888649F96388}"/>
              </a:ext>
            </a:extLst>
          </p:cNvPr>
          <p:cNvSpPr txBox="1"/>
          <p:nvPr/>
        </p:nvSpPr>
        <p:spPr>
          <a:xfrm>
            <a:off x="3212429" y="3746470"/>
            <a:ext cx="8720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Subclinical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ASCVD or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subclinical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HF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excess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dysfunctional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adiposity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or CKD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3FF4D9F-D17D-4249-E0AB-43FEDF078782}"/>
              </a:ext>
            </a:extLst>
          </p:cNvPr>
          <p:cNvSpPr txBox="1"/>
          <p:nvPr/>
        </p:nvSpPr>
        <p:spPr>
          <a:xfrm>
            <a:off x="3208413" y="4891202"/>
            <a:ext cx="8720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Clinical CVD (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coronary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stroke,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peripheral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AFib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excess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dysfunctional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adiposity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metabolic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or CKD </a:t>
            </a:r>
          </a:p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Stage 4a: no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Stage 4b: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FA015AA5-6E6B-F9F9-8409-5ADCD65FC591}"/>
              </a:ext>
            </a:extLst>
          </p:cNvPr>
          <p:cNvSpPr/>
          <p:nvPr/>
        </p:nvSpPr>
        <p:spPr>
          <a:xfrm>
            <a:off x="2598821" y="1630011"/>
            <a:ext cx="613607" cy="914400"/>
          </a:xfrm>
          <a:prstGeom prst="rightBrace">
            <a:avLst>
              <a:gd name="adj1" fmla="val 8333"/>
              <a:gd name="adj2" fmla="val 223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E771389C-A465-B247-4EDC-950A2755B79D}"/>
              </a:ext>
            </a:extLst>
          </p:cNvPr>
          <p:cNvSpPr/>
          <p:nvPr/>
        </p:nvSpPr>
        <p:spPr>
          <a:xfrm>
            <a:off x="2598820" y="2867535"/>
            <a:ext cx="613607" cy="773714"/>
          </a:xfrm>
          <a:prstGeom prst="rightBrace">
            <a:avLst>
              <a:gd name="adj1" fmla="val 8333"/>
              <a:gd name="adj2" fmla="val 223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arentesi graffa chiusa 20">
            <a:extLst>
              <a:ext uri="{FF2B5EF4-FFF2-40B4-BE49-F238E27FC236}">
                <a16:creationId xmlns:a16="http://schemas.microsoft.com/office/drawing/2014/main" id="{3E291863-F835-7A41-0BDA-480F104D2B79}"/>
              </a:ext>
            </a:extLst>
          </p:cNvPr>
          <p:cNvSpPr/>
          <p:nvPr/>
        </p:nvSpPr>
        <p:spPr>
          <a:xfrm>
            <a:off x="2594806" y="3737839"/>
            <a:ext cx="613607" cy="857231"/>
          </a:xfrm>
          <a:prstGeom prst="rightBrace">
            <a:avLst>
              <a:gd name="adj1" fmla="val 8333"/>
              <a:gd name="adj2" fmla="val 223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8169E317-E33E-6EBD-9138-E52CC094E681}"/>
              </a:ext>
            </a:extLst>
          </p:cNvPr>
          <p:cNvSpPr/>
          <p:nvPr/>
        </p:nvSpPr>
        <p:spPr>
          <a:xfrm>
            <a:off x="2594806" y="4793685"/>
            <a:ext cx="613607" cy="1391710"/>
          </a:xfrm>
          <a:prstGeom prst="rightBrace">
            <a:avLst>
              <a:gd name="adj1" fmla="val 8333"/>
              <a:gd name="adj2" fmla="val 223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53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FB982-3905-3CD6-25A4-65C25EB7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0F3E88-B3CA-7FEA-2FDF-251263E8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779718-CCA6-4C84-E847-E4AECEA25D99}"/>
              </a:ext>
            </a:extLst>
          </p:cNvPr>
          <p:cNvSpPr txBox="1"/>
          <p:nvPr/>
        </p:nvSpPr>
        <p:spPr>
          <a:xfrm>
            <a:off x="9720197" y="6550223"/>
            <a:ext cx="2303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Bykova A, Card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Fail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2024 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80968A-7082-D2DD-A23C-F058EE7C4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07" y="1173419"/>
            <a:ext cx="8417490" cy="55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26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C317FC-9C3D-41B2-C61E-0B9A3B407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9A10D72-B9C5-43F7-CEC0-7EFB6E223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4" y="480451"/>
            <a:ext cx="11699629" cy="56238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EA36C7-0F57-93FA-F595-345DBF916E22}"/>
              </a:ext>
            </a:extLst>
          </p:cNvPr>
          <p:cNvSpPr txBox="1"/>
          <p:nvPr/>
        </p:nvSpPr>
        <p:spPr>
          <a:xfrm>
            <a:off x="9820921" y="6156158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Claudel, Cell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0CABB5-00C2-FA8D-9AD9-A4E331784566}"/>
              </a:ext>
            </a:extLst>
          </p:cNvPr>
          <p:cNvSpPr txBox="1"/>
          <p:nvPr/>
        </p:nvSpPr>
        <p:spPr>
          <a:xfrm>
            <a:off x="1234432" y="6052455"/>
            <a:ext cx="7865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dvPSA183"/>
              </a:rPr>
              <a:t>E</a:t>
            </a:r>
            <a:r>
              <a:rPr lang="it-IT" sz="1800" dirty="0" err="1">
                <a:effectLst/>
                <a:latin typeface="AdvPSA183"/>
              </a:rPr>
              <a:t>valuating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exposure</a:t>
            </a:r>
            <a:r>
              <a:rPr lang="it-IT" sz="1800" dirty="0">
                <a:effectLst/>
                <a:latin typeface="AdvPSA183"/>
              </a:rPr>
              <a:t> to </a:t>
            </a:r>
            <a:r>
              <a:rPr lang="it-IT" sz="1800" dirty="0" err="1">
                <a:effectLst/>
                <a:latin typeface="AdvPSA183"/>
              </a:rPr>
              <a:t>adverse</a:t>
            </a:r>
            <a:r>
              <a:rPr lang="it-IT" sz="1800" dirty="0">
                <a:effectLst/>
                <a:latin typeface="AdvPSA183"/>
              </a:rPr>
              <a:t> social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of health </a:t>
            </a:r>
            <a:r>
              <a:rPr lang="it-IT" sz="1800" dirty="0" err="1">
                <a:effectLst/>
                <a:latin typeface="AdvPSA183"/>
              </a:rPr>
              <a:t>across</a:t>
            </a:r>
            <a:r>
              <a:rPr lang="it-IT" sz="1800" dirty="0">
                <a:effectLst/>
                <a:latin typeface="AdvPSA183"/>
              </a:rPr>
              <a:t> the </a:t>
            </a:r>
            <a:r>
              <a:rPr lang="it-IT" sz="1800" dirty="0" err="1">
                <a:effectLst/>
                <a:latin typeface="AdvPSA183"/>
              </a:rPr>
              <a:t>lifespan</a:t>
            </a:r>
            <a:r>
              <a:rPr lang="it-IT" sz="1800" dirty="0">
                <a:effectLst/>
                <a:latin typeface="AdvPSA183"/>
              </a:rPr>
              <a:t>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D0F2F9-0364-1392-21AD-C0FC66EDC642}"/>
              </a:ext>
            </a:extLst>
          </p:cNvPr>
          <p:cNvSpPr txBox="1"/>
          <p:nvPr/>
        </p:nvSpPr>
        <p:spPr>
          <a:xfrm>
            <a:off x="1736332" y="106070"/>
            <a:ext cx="843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step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toward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multidisciplinary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inclusive care 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49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71CDFA-6252-5FF0-0ABE-3A79CE53C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16E9B7-5274-3779-328F-D231A9231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4" y="480451"/>
            <a:ext cx="11699629" cy="56238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950B97-9F2E-0A7A-6FE6-121F19CD5BFB}"/>
              </a:ext>
            </a:extLst>
          </p:cNvPr>
          <p:cNvSpPr txBox="1"/>
          <p:nvPr/>
        </p:nvSpPr>
        <p:spPr>
          <a:xfrm>
            <a:off x="9820921" y="6156158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Claudel, Cell </a:t>
            </a:r>
            <a:r>
              <a:rPr lang="it-IT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</a:t>
            </a:r>
            <a:r>
              <a:rPr lang="it-IT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1C6940-D037-5E95-6775-0091435F685F}"/>
              </a:ext>
            </a:extLst>
          </p:cNvPr>
          <p:cNvSpPr txBox="1"/>
          <p:nvPr/>
        </p:nvSpPr>
        <p:spPr>
          <a:xfrm>
            <a:off x="1234432" y="6052455"/>
            <a:ext cx="7865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dvPSA183"/>
              </a:rPr>
              <a:t>E</a:t>
            </a:r>
            <a:r>
              <a:rPr lang="it-IT" sz="1800" dirty="0" err="1">
                <a:effectLst/>
                <a:latin typeface="AdvPSA183"/>
              </a:rPr>
              <a:t>valuating</a:t>
            </a:r>
            <a:r>
              <a:rPr lang="it-IT" sz="1800" dirty="0">
                <a:effectLst/>
                <a:latin typeface="AdvPSA183"/>
              </a:rPr>
              <a:t> </a:t>
            </a:r>
            <a:r>
              <a:rPr lang="it-IT" sz="1800" dirty="0" err="1">
                <a:effectLst/>
                <a:latin typeface="AdvPSA183"/>
              </a:rPr>
              <a:t>exposure</a:t>
            </a:r>
            <a:r>
              <a:rPr lang="it-IT" sz="1800" dirty="0">
                <a:effectLst/>
                <a:latin typeface="AdvPSA183"/>
              </a:rPr>
              <a:t> to </a:t>
            </a:r>
            <a:r>
              <a:rPr lang="it-IT" sz="1800" dirty="0" err="1">
                <a:effectLst/>
                <a:latin typeface="AdvPSA183"/>
              </a:rPr>
              <a:t>adverse</a:t>
            </a:r>
            <a:r>
              <a:rPr lang="it-IT" sz="1800" dirty="0">
                <a:effectLst/>
                <a:latin typeface="AdvPSA183"/>
              </a:rPr>
              <a:t> social </a:t>
            </a:r>
            <a:r>
              <a:rPr lang="it-IT" sz="1800" dirty="0" err="1">
                <a:effectLst/>
                <a:latin typeface="AdvPSA183"/>
              </a:rPr>
              <a:t>determinants</a:t>
            </a:r>
            <a:r>
              <a:rPr lang="it-IT" sz="1800" dirty="0">
                <a:effectLst/>
                <a:latin typeface="AdvPSA183"/>
              </a:rPr>
              <a:t> of health </a:t>
            </a:r>
            <a:r>
              <a:rPr lang="it-IT" sz="1800" dirty="0" err="1">
                <a:effectLst/>
                <a:latin typeface="AdvPSA183"/>
              </a:rPr>
              <a:t>across</a:t>
            </a:r>
            <a:r>
              <a:rPr lang="it-IT" sz="1800" dirty="0">
                <a:effectLst/>
                <a:latin typeface="AdvPSA183"/>
              </a:rPr>
              <a:t> the </a:t>
            </a:r>
            <a:r>
              <a:rPr lang="it-IT" sz="1800" dirty="0" err="1">
                <a:effectLst/>
                <a:latin typeface="AdvPSA183"/>
              </a:rPr>
              <a:t>lifespan</a:t>
            </a:r>
            <a:r>
              <a:rPr lang="it-IT" sz="1800" dirty="0">
                <a:effectLst/>
                <a:latin typeface="AdvPSA183"/>
              </a:rPr>
              <a:t>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52F5EB-D5BD-4767-A1CA-C215583A1E47}"/>
              </a:ext>
            </a:extLst>
          </p:cNvPr>
          <p:cNvSpPr txBox="1"/>
          <p:nvPr/>
        </p:nvSpPr>
        <p:spPr>
          <a:xfrm>
            <a:off x="1736332" y="106070"/>
            <a:ext cx="843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step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toward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multidisciplinary</a:t>
            </a:r>
            <a:r>
              <a:rPr lang="it-IT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inclusive care 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A58692-7FE1-E3F4-E685-090A8A46E3B0}"/>
              </a:ext>
            </a:extLst>
          </p:cNvPr>
          <p:cNvSpPr txBox="1"/>
          <p:nvPr/>
        </p:nvSpPr>
        <p:spPr>
          <a:xfrm rot="1274816">
            <a:off x="464188" y="3650201"/>
            <a:ext cx="254428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preventative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5C6792-9DF8-FD16-2891-CF3B8923AF38}"/>
              </a:ext>
            </a:extLst>
          </p:cNvPr>
          <p:cNvSpPr txBox="1"/>
          <p:nvPr/>
        </p:nvSpPr>
        <p:spPr>
          <a:xfrm>
            <a:off x="4571998" y="4018202"/>
            <a:ext cx="4203865" cy="646331"/>
          </a:xfrm>
          <a:prstGeom prst="rect">
            <a:avLst/>
          </a:prstGeom>
          <a:noFill/>
          <a:ln w="127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Reducing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it-IT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adoption of </a:t>
            </a:r>
            <a:r>
              <a:rPr lang="it-IT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disease-modifying</a:t>
            </a:r>
            <a:r>
              <a:rPr lang="it-IT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therapies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51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D06EA3-6E1E-1E8C-83E9-0147C88FAEDF}"/>
              </a:ext>
            </a:extLst>
          </p:cNvPr>
          <p:cNvSpPr txBox="1"/>
          <p:nvPr/>
        </p:nvSpPr>
        <p:spPr>
          <a:xfrm>
            <a:off x="337995" y="1415772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SUMMIT Study 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D72D00-8305-0C82-7242-0D081F007A62}"/>
              </a:ext>
            </a:extLst>
          </p:cNvPr>
          <p:cNvSpPr txBox="1"/>
          <p:nvPr/>
        </p:nvSpPr>
        <p:spPr>
          <a:xfrm>
            <a:off x="1454852" y="0"/>
            <a:ext cx="9282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it-IT" sz="3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Heart </a:t>
            </a:r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sz="3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Preserved</a:t>
            </a:r>
            <a:r>
              <a:rPr lang="it-IT" sz="3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Ejection</a:t>
            </a:r>
            <a:r>
              <a:rPr lang="it-IT" sz="3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sz="32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4C99EA-9BA7-7E8F-4155-97F9A479F16F}"/>
              </a:ext>
            </a:extLst>
          </p:cNvPr>
          <p:cNvSpPr txBox="1"/>
          <p:nvPr/>
        </p:nvSpPr>
        <p:spPr>
          <a:xfrm>
            <a:off x="10272156" y="6186936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Packer, NEJM 2024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757FA1-6A8A-BFA2-9716-611B233C809B}"/>
              </a:ext>
            </a:extLst>
          </p:cNvPr>
          <p:cNvSpPr txBox="1"/>
          <p:nvPr/>
        </p:nvSpPr>
        <p:spPr>
          <a:xfrm>
            <a:off x="541781" y="2000860"/>
            <a:ext cx="19287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731 </a:t>
            </a:r>
            <a:r>
              <a:rPr lang="it-IT" sz="2000" b="0" i="0" u="none" strike="noStrike" dirty="0" err="1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pts</a:t>
            </a:r>
            <a:r>
              <a:rPr lang="it-IT" sz="20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0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BMI &gt;30 kg/m2</a:t>
            </a:r>
          </a:p>
          <a:p>
            <a:r>
              <a:rPr lang="it-IT" sz="2000" b="0" i="0" u="none" strike="noStrike" dirty="0" err="1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HFpEF</a:t>
            </a:r>
            <a:r>
              <a:rPr lang="it-IT" sz="2000" b="0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(EF&gt;50%) 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3D3009-81A8-77F0-9212-AD6A27B87FE6}"/>
              </a:ext>
            </a:extLst>
          </p:cNvPr>
          <p:cNvSpPr txBox="1"/>
          <p:nvPr/>
        </p:nvSpPr>
        <p:spPr>
          <a:xfrm>
            <a:off x="201881" y="3539743"/>
            <a:ext cx="318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Median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follow-up 104 weeks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1981ED-ABCE-462D-6714-8125C24243DF}"/>
              </a:ext>
            </a:extLst>
          </p:cNvPr>
          <p:cNvSpPr txBox="1"/>
          <p:nvPr/>
        </p:nvSpPr>
        <p:spPr>
          <a:xfrm>
            <a:off x="3203665" y="5899213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 -13.9% vs -2.2%, </a:t>
            </a:r>
            <a:r>
              <a:rPr lang="it-IT" sz="2400" b="1" i="0" u="none" strike="noStrike" dirty="0" err="1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400" b="1" i="0" u="none" strike="noStrike" dirty="0">
                <a:solidFill>
                  <a:srgbClr val="5757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&lt;0.001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F96328-34FF-1A4C-C37D-DB8A4244F7BF}"/>
              </a:ext>
            </a:extLst>
          </p:cNvPr>
          <p:cNvSpPr txBox="1"/>
          <p:nvPr/>
        </p:nvSpPr>
        <p:spPr>
          <a:xfrm>
            <a:off x="4907971" y="1489694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Composite of Death from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 a 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Worsening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Heart-</a:t>
            </a:r>
            <a:r>
              <a:rPr lang="it-IT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it-IT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Event</a:t>
            </a:r>
            <a:br>
              <a:rPr lang="it-IT" sz="1800" b="1" dirty="0">
                <a:effectLst/>
                <a:latin typeface="OTNEJMScalaSansLF"/>
              </a:rPr>
            </a:br>
            <a:endParaRPr lang="it-IT" dirty="0">
              <a:effectLst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8C4C2A3-7780-162D-283E-6BF54429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58" y="2276236"/>
            <a:ext cx="7124205" cy="32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4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9B3ED-919B-3F8D-CEEC-4D85D84F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FF9D2F-58CC-0FA1-459F-E6C4CC5D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FEF462D-A000-F754-C53F-FDE8BCF4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0" y="1434229"/>
            <a:ext cx="5202458" cy="16288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0A128C-EC85-8EFB-BF8C-59516F6DD7F2}"/>
              </a:ext>
            </a:extLst>
          </p:cNvPr>
          <p:cNvSpPr txBox="1"/>
          <p:nvPr/>
        </p:nvSpPr>
        <p:spPr>
          <a:xfrm>
            <a:off x="10058400" y="6550223"/>
            <a:ext cx="1867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Saponaro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DRCP 2016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7DFD1F-A719-2FE9-BD0B-9853D77C8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374" y="1559761"/>
            <a:ext cx="5220217" cy="25999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9E021E-10C3-99FF-4A83-E91B73290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088" y="4378115"/>
            <a:ext cx="5223503" cy="1434822"/>
          </a:xfrm>
          <a:prstGeom prst="rect">
            <a:avLst/>
          </a:prstGeom>
        </p:spPr>
      </p:pic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C5A651A9-2D00-667C-7256-50D3EABE2200}"/>
              </a:ext>
            </a:extLst>
          </p:cNvPr>
          <p:cNvCxnSpPr>
            <a:cxnSpLocks/>
          </p:cNvCxnSpPr>
          <p:nvPr/>
        </p:nvCxnSpPr>
        <p:spPr>
          <a:xfrm>
            <a:off x="6537088" y="4743264"/>
            <a:ext cx="5017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ritto 10">
            <a:extLst>
              <a:ext uri="{FF2B5EF4-FFF2-40B4-BE49-F238E27FC236}">
                <a16:creationId xmlns:a16="http://schemas.microsoft.com/office/drawing/2014/main" id="{BC5F0EAA-8A10-3CDB-A3F8-535F570BFF5F}"/>
              </a:ext>
            </a:extLst>
          </p:cNvPr>
          <p:cNvCxnSpPr>
            <a:cxnSpLocks/>
          </p:cNvCxnSpPr>
          <p:nvPr/>
        </p:nvCxnSpPr>
        <p:spPr>
          <a:xfrm>
            <a:off x="6537088" y="5228172"/>
            <a:ext cx="5017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ritto 11">
            <a:extLst>
              <a:ext uri="{FF2B5EF4-FFF2-40B4-BE49-F238E27FC236}">
                <a16:creationId xmlns:a16="http://schemas.microsoft.com/office/drawing/2014/main" id="{CD30082D-0714-E54B-F918-D398E2B94665}"/>
              </a:ext>
            </a:extLst>
          </p:cNvPr>
          <p:cNvCxnSpPr>
            <a:cxnSpLocks/>
          </p:cNvCxnSpPr>
          <p:nvPr/>
        </p:nvCxnSpPr>
        <p:spPr>
          <a:xfrm>
            <a:off x="6537088" y="5760000"/>
            <a:ext cx="5017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F7E291F5-D8F8-A1DA-07A4-F9DD895C5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10" y="3485941"/>
            <a:ext cx="5019948" cy="22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5F0A-0CCB-82C9-A617-06BE5404C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1D791DB-9D7C-67BF-96AC-95E875BE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0E6237-19E1-8D02-B4F4-7ECB44BEE89B}"/>
              </a:ext>
            </a:extLst>
          </p:cNvPr>
          <p:cNvSpPr txBox="1"/>
          <p:nvPr/>
        </p:nvSpPr>
        <p:spPr>
          <a:xfrm>
            <a:off x="588723" y="999884"/>
            <a:ext cx="110145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Myocardial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steatosis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with GLP1 receptor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agonists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: LICAS study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E16636-7780-49D1-DF20-93D3BAB9AD4E}"/>
              </a:ext>
            </a:extLst>
          </p:cNvPr>
          <p:cNvSpPr txBox="1"/>
          <p:nvPr/>
        </p:nvSpPr>
        <p:spPr>
          <a:xfrm>
            <a:off x="10086108" y="6550223"/>
            <a:ext cx="179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Houbachi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L, DRCP 225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43E203-E3E5-5CAC-A132-1641390DD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31"/>
          <a:stretch>
            <a:fillRect/>
          </a:stretch>
        </p:blipFill>
        <p:spPr>
          <a:xfrm>
            <a:off x="471975" y="1705111"/>
            <a:ext cx="4978750" cy="4999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40859D-4C29-4C70-CDF5-60927E58FC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5" r="-1"/>
          <a:stretch>
            <a:fillRect/>
          </a:stretch>
        </p:blipFill>
        <p:spPr>
          <a:xfrm>
            <a:off x="6222865" y="1917413"/>
            <a:ext cx="5127584" cy="36468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56E165-1B61-7E7D-B666-07A6E4D9DF15}"/>
              </a:ext>
            </a:extLst>
          </p:cNvPr>
          <p:cNvSpPr txBox="1"/>
          <p:nvPr/>
        </p:nvSpPr>
        <p:spPr>
          <a:xfrm>
            <a:off x="5778421" y="5641754"/>
            <a:ext cx="6016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Intramyocardial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triglyceride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(A),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ventricular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mass (B),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epicardial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volume (C) and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ventricular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ejection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(D)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baseline and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six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5721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BABF-0DBA-087C-92CD-99B33D9C9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79C4FD0-F851-E27C-A053-1385120F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F65F5C-2F90-1AF2-9717-C7FA30DFB742}"/>
              </a:ext>
            </a:extLst>
          </p:cNvPr>
          <p:cNvSpPr txBox="1"/>
          <p:nvPr/>
        </p:nvSpPr>
        <p:spPr>
          <a:xfrm>
            <a:off x="1" y="1078071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Epicardial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adipose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expresses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glucose-dependent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insulinotropic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polypeptide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-like peptide-1 receptors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targets of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pleiotropic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therapies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1A752A-F246-0E4D-4F43-38B9FC66EFE5}"/>
              </a:ext>
            </a:extLst>
          </p:cNvPr>
          <p:cNvSpPr txBox="1"/>
          <p:nvPr/>
        </p:nvSpPr>
        <p:spPr>
          <a:xfrm>
            <a:off x="9218942" y="6550223"/>
            <a:ext cx="2973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Malavazos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AE, Eur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Prev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 2023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71EDA4-B4D8-B5E0-3E2F-943C25FE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26" y="2857931"/>
            <a:ext cx="5000433" cy="32936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859DE3-AE38-8480-CD65-E8F00742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96" y="3184546"/>
            <a:ext cx="7149082" cy="28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407E4-9764-519B-6687-4AEE7DABB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E8301A8-F6F0-AB76-1572-EEB8B933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EA3F6D-21FC-2DB7-80BA-D6AC14EAEF6D}"/>
              </a:ext>
            </a:extLst>
          </p:cNvPr>
          <p:cNvSpPr txBox="1"/>
          <p:nvPr/>
        </p:nvSpPr>
        <p:spPr>
          <a:xfrm>
            <a:off x="2368952" y="1078071"/>
            <a:ext cx="745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Liraglutide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ventricular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remodeling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16791B-0109-863A-E6E2-35C72F00E16B}"/>
              </a:ext>
            </a:extLst>
          </p:cNvPr>
          <p:cNvSpPr txBox="1"/>
          <p:nvPr/>
        </p:nvSpPr>
        <p:spPr>
          <a:xfrm>
            <a:off x="9676435" y="6550223"/>
            <a:ext cx="226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Nozue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T, Heart Vessels 2016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67E1AF1-16E1-E8E1-4103-386A562382D8}"/>
              </a:ext>
            </a:extLst>
          </p:cNvPr>
          <p:cNvGrpSpPr/>
          <p:nvPr/>
        </p:nvGrpSpPr>
        <p:grpSpPr>
          <a:xfrm>
            <a:off x="138896" y="2219986"/>
            <a:ext cx="8037654" cy="4065067"/>
            <a:chOff x="462023" y="2006832"/>
            <a:chExt cx="7772400" cy="377309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6F5B5D1-FDBC-60DD-194B-2894FB6D6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23" y="2006832"/>
              <a:ext cx="7772400" cy="377309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E871F92-01F4-48F5-CE3E-39D05107B163}"/>
                </a:ext>
              </a:extLst>
            </p:cNvPr>
            <p:cNvSpPr txBox="1"/>
            <p:nvPr/>
          </p:nvSpPr>
          <p:spPr>
            <a:xfrm>
              <a:off x="4236335" y="2036219"/>
              <a:ext cx="72920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6D61230-2C88-2866-F846-C887A01911E7}"/>
                </a:ext>
              </a:extLst>
            </p:cNvPr>
            <p:cNvSpPr txBox="1"/>
            <p:nvPr/>
          </p:nvSpPr>
          <p:spPr>
            <a:xfrm>
              <a:off x="673262" y="2055221"/>
              <a:ext cx="72920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926560-C32F-7D25-423D-3605282DF9F3}"/>
              </a:ext>
            </a:extLst>
          </p:cNvPr>
          <p:cNvSpPr txBox="1"/>
          <p:nvPr/>
        </p:nvSpPr>
        <p:spPr>
          <a:xfrm>
            <a:off x="7999071" y="3183205"/>
            <a:ext cx="36479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End-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diastolic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volume index, end-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systolic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volume index,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ventricular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mass</a:t>
            </a:r>
          </a:p>
          <a:p>
            <a:pPr algn="ctr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index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618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F6D49-B288-1EE8-E9ED-C2C5F396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E62927-485F-EB1F-04ED-2678C915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80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6BC6B-CCE4-0765-00D3-A56D6D0887A5}"/>
              </a:ext>
            </a:extLst>
          </p:cNvPr>
          <p:cNvSpPr txBox="1"/>
          <p:nvPr/>
        </p:nvSpPr>
        <p:spPr>
          <a:xfrm>
            <a:off x="1054257" y="6550223"/>
            <a:ext cx="2337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Nielsen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 2019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79ED85-A8CE-4A26-0BE4-CA2F5D2535BB}"/>
              </a:ext>
            </a:extLst>
          </p:cNvPr>
          <p:cNvSpPr txBox="1"/>
          <p:nvPr/>
        </p:nvSpPr>
        <p:spPr>
          <a:xfrm>
            <a:off x="1267691" y="983319"/>
            <a:ext cx="9656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GLP1-RA on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myocardial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uptake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flow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0652A1-DC0F-1584-E837-3C0C92D0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20"/>
          <a:stretch>
            <a:fillRect/>
          </a:stretch>
        </p:blipFill>
        <p:spPr>
          <a:xfrm>
            <a:off x="828862" y="1878290"/>
            <a:ext cx="2788291" cy="45601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598FB4-B688-A4A0-F771-5332438BC0DE}"/>
              </a:ext>
            </a:extLst>
          </p:cNvPr>
          <p:cNvSpPr txBox="1"/>
          <p:nvPr/>
        </p:nvSpPr>
        <p:spPr>
          <a:xfrm>
            <a:off x="1411521" y="1619720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Liraglutide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BF4FF6-C028-F1D8-A808-A84CDA1098FE}"/>
              </a:ext>
            </a:extLst>
          </p:cNvPr>
          <p:cNvSpPr txBox="1"/>
          <p:nvPr/>
        </p:nvSpPr>
        <p:spPr>
          <a:xfrm>
            <a:off x="5114778" y="1941178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Exenatide and </a:t>
            </a:r>
            <a:r>
              <a:rPr lang="it-IT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co-</a:t>
            </a:r>
            <a:r>
              <a:rPr lang="it-IT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the 18F-FDG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influx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rate (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 and MGU in T2D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endParaRPr lang="it-IT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D9385E-3027-C85E-B0DB-D8DDE961C12C}"/>
              </a:ext>
            </a:extLst>
          </p:cNvPr>
          <p:cNvSpPr txBox="1"/>
          <p:nvPr/>
        </p:nvSpPr>
        <p:spPr>
          <a:xfrm>
            <a:off x="8356210" y="6550223"/>
            <a:ext cx="229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Scient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Rep 2025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CA2909E-E3DD-E161-6762-08A9D97C58A2}"/>
              </a:ext>
            </a:extLst>
          </p:cNvPr>
          <p:cNvGrpSpPr/>
          <p:nvPr/>
        </p:nvGrpSpPr>
        <p:grpSpPr>
          <a:xfrm>
            <a:off x="4277750" y="2775679"/>
            <a:ext cx="7772400" cy="3263209"/>
            <a:chOff x="4277750" y="2775679"/>
            <a:chExt cx="7772400" cy="326320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A1BD2FF-2550-64AC-6C06-22C55EE50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0512"/>
            <a:stretch>
              <a:fillRect/>
            </a:stretch>
          </p:blipFill>
          <p:spPr>
            <a:xfrm>
              <a:off x="4277750" y="2775679"/>
              <a:ext cx="7772400" cy="3263209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0E466F8-A7EF-DF81-F74A-3F881DD97650}"/>
                </a:ext>
              </a:extLst>
            </p:cNvPr>
            <p:cNvSpPr txBox="1"/>
            <p:nvPr/>
          </p:nvSpPr>
          <p:spPr>
            <a:xfrm>
              <a:off x="4277750" y="2912012"/>
              <a:ext cx="4220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57FE8AB-2DAD-3967-067D-19BCB22CA270}"/>
                </a:ext>
              </a:extLst>
            </p:cNvPr>
            <p:cNvSpPr txBox="1"/>
            <p:nvPr/>
          </p:nvSpPr>
          <p:spPr>
            <a:xfrm>
              <a:off x="8145194" y="2907449"/>
              <a:ext cx="4220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5603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2573</TotalTime>
  <Words>4248</Words>
  <Application>Microsoft Macintosh PowerPoint</Application>
  <PresentationFormat>Widescreen</PresentationFormat>
  <Paragraphs>363</Paragraphs>
  <Slides>42</Slides>
  <Notes>25</Notes>
  <HiddenSlides>14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9" baseType="lpstr">
      <vt:lpstr>AdvOT0bbd9230.B</vt:lpstr>
      <vt:lpstr>AdvOT1fb39b25</vt:lpstr>
      <vt:lpstr>AdvOTb4f1aec7</vt:lpstr>
      <vt:lpstr>AdvOTb4f1aec7+fb</vt:lpstr>
      <vt:lpstr>AdvPSA183</vt:lpstr>
      <vt:lpstr>AdvPSMP13</vt:lpstr>
      <vt:lpstr>AkzidenzGroteskBE</vt:lpstr>
      <vt:lpstr>Aptos</vt:lpstr>
      <vt:lpstr>Aptos Display</vt:lpstr>
      <vt:lpstr>Arial</vt:lpstr>
      <vt:lpstr>Calibri</vt:lpstr>
      <vt:lpstr>Harrington</vt:lpstr>
      <vt:lpstr>Helvetica</vt:lpstr>
      <vt:lpstr>OTNEJMScalaSansLF</vt:lpstr>
      <vt:lpstr>Roboto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Rossi</dc:creator>
  <cp:lastModifiedBy>Antonio Rossi</cp:lastModifiedBy>
  <cp:revision>143</cp:revision>
  <dcterms:created xsi:type="dcterms:W3CDTF">2024-12-07T09:33:12Z</dcterms:created>
  <dcterms:modified xsi:type="dcterms:W3CDTF">2025-10-14T08:11:15Z</dcterms:modified>
</cp:coreProperties>
</file>